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19" r:id="rId1"/>
  </p:sldMasterIdLst>
  <p:notesMasterIdLst>
    <p:notesMasterId r:id="rId18"/>
  </p:notesMasterIdLst>
  <p:sldIdLst>
    <p:sldId id="344" r:id="rId2"/>
    <p:sldId id="379" r:id="rId3"/>
    <p:sldId id="381" r:id="rId4"/>
    <p:sldId id="378" r:id="rId5"/>
    <p:sldId id="371" r:id="rId6"/>
    <p:sldId id="372" r:id="rId7"/>
    <p:sldId id="373" r:id="rId8"/>
    <p:sldId id="374" r:id="rId9"/>
    <p:sldId id="376" r:id="rId10"/>
    <p:sldId id="355" r:id="rId11"/>
    <p:sldId id="357" r:id="rId12"/>
    <p:sldId id="356" r:id="rId13"/>
    <p:sldId id="358" r:id="rId14"/>
    <p:sldId id="359" r:id="rId15"/>
    <p:sldId id="377" r:id="rId16"/>
    <p:sldId id="382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ja" initials="m" lastIdx="19" clrIdx="0"/>
  <p:cmAuthor id="1" name="Tanja" initials="T" lastIdx="1" clrIdx="1">
    <p:extLst>
      <p:ext uri="{19B8F6BF-5375-455C-9EA6-DF929625EA0E}">
        <p15:presenceInfo xmlns:p15="http://schemas.microsoft.com/office/powerpoint/2012/main" userId="Tanja" providerId="None"/>
      </p:ext>
    </p:extLst>
  </p:cmAuthor>
  <p:cmAuthor id="2" name="Миодраг Савовић" initials="МС" lastIdx="12" clrIdx="2">
    <p:extLst>
      <p:ext uri="{19B8F6BF-5375-455C-9EA6-DF929625EA0E}">
        <p15:presenceInfo xmlns:p15="http://schemas.microsoft.com/office/powerpoint/2012/main" userId="fe6c8f4562a7e6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6004" autoAdjust="0"/>
  </p:normalViewPr>
  <p:slideViewPr>
    <p:cSldViewPr snapToGrid="0" snapToObjects="1">
      <p:cViewPr varScale="1">
        <p:scale>
          <a:sx n="74" d="100"/>
          <a:sy n="74" d="100"/>
        </p:scale>
        <p:origin x="151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7T12:33:54.216" idx="7">
    <p:pos x="2744" y="3226"/>
    <p:text>Логичније је да пише P =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  <a:cxn ang="0">
                <a:pos x="0" y="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604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7635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ABF2C-4280-47F2-A077-598133591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3D2-374B-48D0-8F6C-6EC46985C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DA296-44C0-452D-B638-5D1D1EE2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36F4-B9D9-44A8-A620-BB23684E9CB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C0D61-A9D3-44AD-92CD-43DA776D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04F80-C8D0-4A4C-AD04-0B61C65E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ED08-8BCE-4844-B080-199B61DFE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1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9389-4652-45DD-B4B2-907618F42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1179D-A661-460C-9EAF-236229A32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B987E-B956-4E43-8069-94BBE0BC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36F4-B9D9-44A8-A620-BB23684E9CB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41BD3-2C8D-4662-A98F-8F5AE1726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1AE99-63A4-4633-95B5-D97A80EE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ED08-8BCE-4844-B080-199B61DFE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646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712A4F-4858-4284-BDFE-C8E49F593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42B74-B443-496D-89DA-E8A3855E7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D6451-ADD0-4BFD-B1A2-13D30EE7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36F4-B9D9-44A8-A620-BB23684E9CB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BC5FE-CD2A-4B53-8210-4DA42E63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727FA-D18F-4DE2-9E59-B8CC72AA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ED08-8BCE-4844-B080-199B61DFE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340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91BF-08F1-4EC3-BF19-1BB4F069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0DEC8-A96C-46E2-91FF-21ADB10FE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0D6A9-ABF8-475F-875D-502A815A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36F4-B9D9-44A8-A620-BB23684E9CB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9FB2-CF88-4AC9-BC6E-FB39700F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D58E9-0729-4C18-A341-03B0591C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ED08-8BCE-4844-B080-199B61DFE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011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3287-8D97-4950-96EB-3AA541CE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C7F0E-CFAF-4734-BEF0-CF4068A7F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0D99-BE03-43D8-BA80-BA62A5AB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36F4-B9D9-44A8-A620-BB23684E9CB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E84BF-7993-4CCC-A4E5-0A6C892D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8449E-A5CC-4F20-AA71-59242BF3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ED08-8BCE-4844-B080-199B61DFE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036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EFBA-627B-4F49-AC1A-A28B4A75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67D2F-5D94-49D7-ADA5-D87092F1D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F84ED3-E6F4-4795-BE94-00D0748D7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FBAC6-D4B4-4C4B-8687-A4FA6535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36F4-B9D9-44A8-A620-BB23684E9CB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02DFA-B817-4604-AEEF-BC084762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B827-059C-4748-9067-012A95075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ED08-8BCE-4844-B080-199B61DFE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005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2AE8-6737-4760-B672-A9235E2B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4E175-EC62-404C-A47B-4BA3E2CBD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06449-66C1-45FD-A582-ED7A8AB21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D92DC-7001-4DA4-B785-ACD4AF7DA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8571C-323D-4FFE-B004-4F091AAD2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B7E120-4831-4E31-B02C-A51D423B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36F4-B9D9-44A8-A620-BB23684E9CB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461719-3514-4C95-B65F-5915A1AC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DB60E-9DB1-4658-9D0F-A38C6902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ED08-8BCE-4844-B080-199B61DFE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7533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8501-D0DA-4FBA-B611-0A242F37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AACB2-2F6C-4FBC-9FB2-99F2D296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36F4-B9D9-44A8-A620-BB23684E9CB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D8896-C761-441A-9124-D888810E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8E69D-A566-4B2B-820F-58B190F9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ED08-8BCE-4844-B080-199B61DFE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6974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FE844F-E676-416F-838E-401985AB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36F4-B9D9-44A8-A620-BB23684E9CB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94296E-3FD6-4911-9307-54892E4A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AE1FD-D2EA-4FE3-A3F5-9A04E196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ED08-8BCE-4844-B080-199B61DFE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695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70BD-D5D9-4832-AAFB-B5F69117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6EDC2-D38E-4993-A08A-52E7B95AF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C02CD-DEBC-45E1-91E6-70A244945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A1A22-3528-416A-87E5-810D30BC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36F4-B9D9-44A8-A620-BB23684E9CB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1344F-09A7-4415-860C-DC28F257C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EF69E-729D-490C-8F8A-E6C1C611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ED08-8BCE-4844-B080-199B61DFE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710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94F8-746E-4615-BFA7-474160834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49B7D-8581-4171-9ABB-826847A49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EF50E1-8F6F-4189-907E-EF6A8233C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DD97E-C7F5-457E-98CE-067A342A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036F4-B9D9-44A8-A620-BB23684E9CB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7FA6E-6160-400E-A9FD-AD9821B4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D9C48-89A1-4980-AAEA-50A51131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CED08-8BCE-4844-B080-199B61DFE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333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41D5CB-AB8C-4EF5-8052-54145653E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1DAE6-D88E-4332-8154-CAF098FAD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F6DA4-B4E0-4F36-8E80-5EDD781E0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036F4-B9D9-44A8-A620-BB23684E9CB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923A9-0A8B-4D7C-8947-CB8C0E4CC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1AFC8-7285-49BE-9D23-4B82F3B22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CED08-8BCE-4844-B080-199B61DFE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9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42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openxmlformats.org/officeDocument/2006/relationships/image" Target="../media/image330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microsoft.com/office/2007/relationships/hdphoto" Target="../media/hdphoto7.wdp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0.png"/><Relationship Id="rId4" Type="http://schemas.openxmlformats.org/officeDocument/2006/relationships/image" Target="../media/image5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5" Type="http://schemas.openxmlformats.org/officeDocument/2006/relationships/image" Target="../media/image411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1.png"/><Relationship Id="rId12" Type="http://schemas.openxmlformats.org/officeDocument/2006/relationships/image" Target="../media/image121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image" Target="../media/image220.png"/><Relationship Id="rId5" Type="http://schemas.openxmlformats.org/officeDocument/2006/relationships/image" Target="../media/image190.png"/><Relationship Id="rId15" Type="http://schemas.openxmlformats.org/officeDocument/2006/relationships/image" Target="../media/image25.png"/><Relationship Id="rId10" Type="http://schemas.openxmlformats.org/officeDocument/2006/relationships/image" Target="../media/image210.png"/><Relationship Id="rId4" Type="http://schemas.openxmlformats.org/officeDocument/2006/relationships/image" Target="../media/image170.png"/><Relationship Id="rId9" Type="http://schemas.microsoft.com/office/2007/relationships/hdphoto" Target="../media/hdphoto1.wdp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openxmlformats.org/officeDocument/2006/relationships/image" Target="../media/image2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microsoft.com/office/2007/relationships/hdphoto" Target="../media/hdphoto3.wdp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75116" y="274638"/>
            <a:ext cx="10107283" cy="1143000"/>
          </a:xfrm>
        </p:spPr>
        <p:txBody>
          <a:bodyPr/>
          <a:lstStyle/>
          <a:p>
            <a:pPr algn="l"/>
            <a:r>
              <a:rPr lang="sr-Cyrl-RS" b="1" dirty="0">
                <a:solidFill>
                  <a:srgbClr val="002060"/>
                </a:solidFill>
                <a:latin typeface="+mn-lt"/>
              </a:rPr>
              <a:t>ШЕСТИ  РАЗРЕД</a:t>
            </a:r>
            <a:endParaRPr lang="sr-Latn-RS" b="1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475117" y="1600206"/>
                <a:ext cx="9977887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sr-Cyrl-RS" sz="2400" dirty="0">
                    <a:solidFill>
                      <a:srgbClr val="002060"/>
                    </a:solidFill>
                  </a:rPr>
                  <a:t>предмет:</a:t>
                </a:r>
              </a:p>
              <a:p>
                <a:pPr marL="0" indent="0">
                  <a:buNone/>
                </a:pPr>
                <a:r>
                  <a:rPr lang="sr-Cyrl-RS" sz="3000" dirty="0">
                    <a:solidFill>
                      <a:srgbClr val="002060"/>
                    </a:solidFill>
                  </a:rPr>
                  <a:t>Математика</a:t>
                </a:r>
              </a:p>
              <a:p>
                <a:pPr marL="0" indent="0">
                  <a:buNone/>
                </a:pPr>
                <a:endParaRPr lang="sr-Cyrl-RS" sz="15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sr-Cyrl-RS" sz="2400" dirty="0">
                    <a:solidFill>
                      <a:srgbClr val="002060"/>
                    </a:solidFill>
                  </a:rPr>
                  <a:t>назив предавања:</a:t>
                </a:r>
              </a:p>
              <a:p>
                <a:pPr marL="0" indent="0">
                  <a:buNone/>
                </a:pPr>
                <a:r>
                  <a:rPr lang="sr-Cyrl-RS" dirty="0">
                    <a:solidFill>
                      <a:srgbClr val="002060"/>
                    </a:solidFill>
                  </a:rPr>
                  <a:t>Површина трапеза </a:t>
                </a:r>
                <a14:m>
                  <m:oMath xmlns:m="http://schemas.openxmlformats.org/officeDocument/2006/math">
                    <m:r>
                      <a:rPr lang="sr-Cyrl-R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Cyrl-RS" dirty="0">
                    <a:solidFill>
                      <a:srgbClr val="002060"/>
                    </a:solidFill>
                  </a:rPr>
                  <a:t> обрада</a:t>
                </a:r>
                <a:endParaRPr lang="sr-Cyrl-RS" sz="15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sr-Cyrl-RS" sz="2400" dirty="0">
                    <a:solidFill>
                      <a:srgbClr val="002060"/>
                    </a:solidFill>
                  </a:rPr>
                  <a:t>име предавача:</a:t>
                </a:r>
              </a:p>
              <a:p>
                <a:pPr marL="0" indent="0">
                  <a:buNone/>
                </a:pPr>
                <a:r>
                  <a:rPr lang="sr-Cyrl-RS" dirty="0">
                    <a:solidFill>
                      <a:srgbClr val="002060"/>
                    </a:solidFill>
                  </a:rPr>
                  <a:t>БОЖИДАР Р. МИЛАНОВИЋ </a:t>
                </a:r>
              </a:p>
              <a:p>
                <a:pPr marL="0" indent="0">
                  <a:buNone/>
                </a:pPr>
                <a:endParaRPr lang="sr-Cyrl-RS" sz="15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sr-Cyrl-RS" sz="2400" dirty="0">
                    <a:solidFill>
                      <a:srgbClr val="002060"/>
                    </a:solidFill>
                  </a:rPr>
                  <a:t>час:</a:t>
                </a:r>
              </a:p>
              <a:p>
                <a:pPr marL="0" indent="0">
                  <a:buNone/>
                </a:pPr>
                <a:r>
                  <a:rPr lang="sr-Cyrl-RS" sz="2600" dirty="0">
                    <a:solidFill>
                      <a:srgbClr val="002060"/>
                    </a:solidFill>
                  </a:rPr>
                  <a:t>39.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5117" y="1600206"/>
                <a:ext cx="9977887" cy="4525963"/>
              </a:xfrm>
              <a:blipFill>
                <a:blip r:embed="rId2"/>
                <a:stretch>
                  <a:fillRect l="-1283" t="-229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03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87382" y="133611"/>
                <a:ext cx="10220362" cy="83099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1.</a:t>
                </a:r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Израчунати површину трапеза ако су познате основице и висина:</a:t>
                </a:r>
              </a:p>
              <a:p>
                <a: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а) </a:t>
                </a:r>
                <a:r>
                  <a:rPr lang="sr-Latn-RS" sz="24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12 cm, </a:t>
                </a:r>
                <a:r>
                  <a:rPr lang="sr-Latn-R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8 cm</a:t>
                </a:r>
                <a: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6 cm                </a:t>
                </a:r>
                <a: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б) </a:t>
                </a:r>
                <a:r>
                  <a:rPr lang="en-US" sz="24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sr-Latn-R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8,4 cm, </a:t>
                </a:r>
                <a:r>
                  <a:rPr lang="sr-Latn-R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 cm</a:t>
                </a:r>
                <a: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5,5 cm </a:t>
                </a:r>
                <a: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sr-Latn-R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82" y="133611"/>
                <a:ext cx="10220362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9199" y="1065736"/>
                <a:ext cx="2846156" cy="2972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RS" sz="3200" dirty="0"/>
                  <a:t> </a:t>
                </a:r>
              </a:p>
              <a:p>
                <a:r>
                  <a:rPr lang="sr-Latn-RS" dirty="0"/>
                  <a:t>          </a:t>
                </a: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Latn-R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3200" dirty="0"/>
                  <a:t>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</a:t>
                </a:r>
              </a:p>
              <a:p>
                <a:r>
                  <a:rPr lang="sr-Latn-RS" sz="3200" dirty="0"/>
                  <a:t>     </a:t>
                </a: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Latn-RS" sz="3200" dirty="0"/>
                  <a:t>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</a:t>
                </a:r>
                <a14:m>
                  <m:oMath xmlns:m="http://schemas.openxmlformats.org/officeDocument/2006/math">
                    <m:r>
                      <a:rPr lang="sr-Latn-R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endParaRPr lang="sr-Latn-RS" sz="2800" dirty="0"/>
              </a:p>
              <a:p>
                <a:r>
                  <a:rPr lang="sr-Latn-RS" sz="3200" dirty="0"/>
                  <a:t>     </a:t>
                </a: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Latn-RS" sz="3200" dirty="0"/>
                  <a:t>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60 cm</a:t>
                </a:r>
                <a:r>
                  <a:rPr lang="sr-Latn-RS" sz="28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  <a:p>
                <a:endParaRPr lang="sr-Latn-R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99" y="1065736"/>
                <a:ext cx="2846156" cy="2972737"/>
              </a:xfrm>
              <a:prstGeom prst="rect">
                <a:avLst/>
              </a:prstGeom>
              <a:blipFill>
                <a:blip r:embed="rId3"/>
                <a:stretch>
                  <a:fillRect l="-4069" r="-257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6140" y="957636"/>
                <a:ext cx="3048893" cy="3053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б)</a:t>
                </a:r>
                <a:r>
                  <a:rPr lang="sr-Latn-R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sr-Latn-R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RS" sz="3200" dirty="0"/>
                  <a:t> </a:t>
                </a:r>
              </a:p>
              <a:p>
                <a:r>
                  <a:rPr lang="sr-Cyrl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sr-Latn-R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8,4 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Cyrl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5,5</a:t>
                </a:r>
              </a:p>
              <a:p>
                <a:r>
                  <a:rPr lang="sr-Cyrl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sr-Latn-R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10,4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5,5</a:t>
                </a:r>
              </a:p>
              <a:p>
                <a:r>
                  <a:rPr lang="sr-Cyrl-R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sr-Latn-R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Cyrl-R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5,2</m:t>
                    </m:r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5,5</a:t>
                </a:r>
              </a:p>
              <a:p>
                <a:r>
                  <a:rPr lang="sr-Cyrl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</a:t>
                </a:r>
                <a:r>
                  <a:rPr lang="sr-Cyrl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28,6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cm</a:t>
                </a:r>
                <a:r>
                  <a:rPr lang="sr-Latn-RS" sz="28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140" y="957636"/>
                <a:ext cx="3048893" cy="3053593"/>
              </a:xfrm>
              <a:prstGeom prst="rect">
                <a:avLst/>
              </a:prstGeom>
              <a:blipFill>
                <a:blip r:embed="rId4"/>
                <a:stretch>
                  <a:fillRect l="-4000" r="-4200" b="-459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A1429B6-E5E7-4234-A663-7E9D07096C56}"/>
              </a:ext>
            </a:extLst>
          </p:cNvPr>
          <p:cNvGrpSpPr/>
          <p:nvPr/>
        </p:nvGrpSpPr>
        <p:grpSpPr>
          <a:xfrm>
            <a:off x="-218993" y="3802612"/>
            <a:ext cx="5690628" cy="2993142"/>
            <a:chOff x="71021" y="3536384"/>
            <a:chExt cx="5690628" cy="29931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504CE9-9A47-4A81-86AF-D950A4610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80" b="91548" l="7927" r="8998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021" y="3536384"/>
              <a:ext cx="5690628" cy="299314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E9B898-2745-4463-B67E-1875D82000E6}"/>
                </a:ext>
              </a:extLst>
            </p:cNvPr>
            <p:cNvSpPr/>
            <p:nvPr/>
          </p:nvSpPr>
          <p:spPr>
            <a:xfrm>
              <a:off x="2210597" y="6134896"/>
              <a:ext cx="11737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a</a:t>
              </a:r>
              <a:r>
                <a:rPr lang="sr-Latn-R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= 12 cm</a:t>
              </a:r>
              <a:endParaRPr lang="sr-Latn-R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00EC69-F0E3-49B3-B655-883076AD3A09}"/>
                </a:ext>
              </a:extLst>
            </p:cNvPr>
            <p:cNvSpPr/>
            <p:nvPr/>
          </p:nvSpPr>
          <p:spPr>
            <a:xfrm>
              <a:off x="2267503" y="3536384"/>
              <a:ext cx="1059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sr-Latn-R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= 8 cm</a:t>
              </a:r>
              <a:endParaRPr lang="sr-Latn-R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2FE6875-7FB0-441F-8F7B-206D6B50B2E7}"/>
                    </a:ext>
                  </a:extLst>
                </p:cNvPr>
                <p:cNvSpPr/>
                <p:nvPr/>
              </p:nvSpPr>
              <p:spPr>
                <a:xfrm>
                  <a:off x="1349154" y="4902018"/>
                  <a:ext cx="10654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sr-Latn-R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sr-Latn-R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6 cm</a:t>
                  </a:r>
                  <a:endParaRPr lang="sr-Latn-RS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22FE6875-7FB0-441F-8F7B-206D6B50B2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9154" y="4902018"/>
                  <a:ext cx="106548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13333" r="-4000" b="-23333"/>
                  </a:stretch>
                </a:blipFill>
              </p:spPr>
              <p:txBody>
                <a:bodyPr/>
                <a:lstStyle/>
                <a:p>
                  <a:r>
                    <a:rPr lang="sr-Latn-R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532095-8277-4228-9C5C-C442EF1180F1}"/>
              </a:ext>
            </a:extLst>
          </p:cNvPr>
          <p:cNvGrpSpPr/>
          <p:nvPr/>
        </p:nvGrpSpPr>
        <p:grpSpPr>
          <a:xfrm>
            <a:off x="6456822" y="3731796"/>
            <a:ext cx="3944120" cy="2953518"/>
            <a:chOff x="6438875" y="3825070"/>
            <a:chExt cx="3944120" cy="29535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0E8776-AC68-4B99-8D82-5590B3B18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07" b="92879" l="7960" r="8995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8875" y="3825070"/>
              <a:ext cx="3944120" cy="29535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9EE23A-A912-48BE-8060-9D2CB0E06F78}"/>
                </a:ext>
              </a:extLst>
            </p:cNvPr>
            <p:cNvSpPr/>
            <p:nvPr/>
          </p:nvSpPr>
          <p:spPr>
            <a:xfrm>
              <a:off x="7880982" y="6409256"/>
              <a:ext cx="1221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a</a:t>
              </a:r>
              <a:r>
                <a:rPr lang="sr-Latn-R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= 8,4 cm</a:t>
              </a:r>
              <a:endParaRPr lang="sr-Latn-R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74DEB8-AFE5-43AA-8ECC-75636BA3E900}"/>
                </a:ext>
              </a:extLst>
            </p:cNvPr>
            <p:cNvSpPr/>
            <p:nvPr/>
          </p:nvSpPr>
          <p:spPr>
            <a:xfrm>
              <a:off x="7880982" y="3990916"/>
              <a:ext cx="1059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  <a:r>
                <a:rPr lang="sr-Latn-R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= 2 cm</a:t>
              </a:r>
              <a:endParaRPr lang="sr-Latn-R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41CBC86-60AF-4C43-8749-4D873206D8D4}"/>
                    </a:ext>
                  </a:extLst>
                </p:cNvPr>
                <p:cNvSpPr/>
                <p:nvPr/>
              </p:nvSpPr>
              <p:spPr>
                <a:xfrm>
                  <a:off x="7531598" y="5265109"/>
                  <a:ext cx="12931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sr-Latn-R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a14:m>
                  <a:r>
                    <a:rPr lang="sr-Latn-R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= 5,5 cm </a:t>
                  </a:r>
                  <a:endParaRPr lang="sr-Latn-R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41CBC86-60AF-4C43-8749-4D873206D8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1598" y="5265109"/>
                  <a:ext cx="1293111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11475" r="-2817" b="-21311"/>
                  </a:stretch>
                </a:blipFill>
              </p:spPr>
              <p:txBody>
                <a:bodyPr/>
                <a:lstStyle/>
                <a:p>
                  <a:r>
                    <a:rPr lang="sr-Latn-R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7769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496" y="482213"/>
            <a:ext cx="8336104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2. Израчунај висину трапеза ако је: </a:t>
            </a:r>
          </a:p>
          <a:p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а) површина трапеза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24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dm</a:t>
            </a:r>
            <a:r>
              <a:rPr lang="sr-Latn-RS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, средња линија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1,2 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sr-Cyrl-RS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sr-Latn-R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б) површина трапеза 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64 dm</a:t>
            </a:r>
            <a:r>
              <a:rPr lang="sr-Latn-RS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sr-Latn-R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sr-Latn-R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99244" y="2185244"/>
                <a:ext cx="315342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a)</a:t>
                </a: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24 dm</a:t>
                </a:r>
                <a:r>
                  <a:rPr lang="sr-Latn-RS" sz="28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  <a:p>
                <a:r>
                  <a:rPr lang="sr-Latn-R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1,2 m = 12 dm</a:t>
                </a:r>
              </a:p>
              <a:p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? </a:t>
                </a:r>
                <a:endParaRPr lang="sr-Latn-R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244" y="2185244"/>
                <a:ext cx="3153427" cy="1384995"/>
              </a:xfrm>
              <a:prstGeom prst="rect">
                <a:avLst/>
              </a:prstGeom>
              <a:blipFill>
                <a:blip r:embed="rId2"/>
                <a:stretch>
                  <a:fillRect l="-3861" t="-4386" r="-2896" b="-1008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2537" y="3454182"/>
                <a:ext cx="190122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</a:t>
                </a:r>
                <a:r>
                  <a:rPr lang="sr-Latn-R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sr-Latn-R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sr-Latn-RS" sz="2800" dirty="0"/>
              </a:p>
              <a:p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24</a:t>
                </a: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12</a:t>
                </a:r>
                <a:r>
                  <a:rPr lang="sr-Latn-R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sr-Latn-RS" sz="2800" dirty="0"/>
              </a:p>
              <a:p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24 : 12</a:t>
                </a:r>
              </a:p>
              <a:p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2 dm  </a:t>
                </a: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sr-Latn-R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537" y="3454182"/>
                <a:ext cx="1901226" cy="1815882"/>
              </a:xfrm>
              <a:prstGeom prst="rect">
                <a:avLst/>
              </a:prstGeom>
              <a:blipFill>
                <a:blip r:embed="rId3"/>
                <a:stretch>
                  <a:fillRect l="-6410" t="-4362" r="-3205" b="-771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58130C-0D97-4EBB-89AD-32A31A469965}"/>
              </a:ext>
            </a:extLst>
          </p:cNvPr>
          <p:cNvCxnSpPr>
            <a:cxnSpLocks/>
          </p:cNvCxnSpPr>
          <p:nvPr/>
        </p:nvCxnSpPr>
        <p:spPr>
          <a:xfrm>
            <a:off x="1677792" y="3098276"/>
            <a:ext cx="29622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EDF606-FA5B-489E-AFF5-69CD3A6A2BEB}"/>
                  </a:ext>
                </a:extLst>
              </p:cNvPr>
              <p:cNvSpPr txBox="1"/>
              <p:nvPr/>
            </p:nvSpPr>
            <p:spPr>
              <a:xfrm>
                <a:off x="7360782" y="2185244"/>
                <a:ext cx="240482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б)</a:t>
                </a:r>
                <a:r>
                  <a:rPr lang="sr-Latn-R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64 dm</a:t>
                </a:r>
                <a:r>
                  <a:rPr lang="sr-Latn-RS" sz="28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sr-Cyrl-RS" sz="2800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Cyrl-RS" sz="28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sr-Latn-R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endParaRPr lang="sr-Cyrl-R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Cyrl-R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? </a:t>
                </a:r>
                <a:endParaRPr lang="sr-Latn-RS" sz="2800" dirty="0"/>
              </a:p>
              <a:p>
                <a:endParaRPr lang="sr-Latn-R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EDF606-FA5B-489E-AFF5-69CD3A6A2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782" y="2185244"/>
                <a:ext cx="2404826" cy="1815882"/>
              </a:xfrm>
              <a:prstGeom prst="rect">
                <a:avLst/>
              </a:prstGeom>
              <a:blipFill>
                <a:blip r:embed="rId4"/>
                <a:stretch>
                  <a:fillRect l="-5063" t="-3356" r="-101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737DA6-AF70-456B-8AF9-39153AE857DD}"/>
              </a:ext>
            </a:extLst>
          </p:cNvPr>
          <p:cNvCxnSpPr>
            <a:cxnSpLocks/>
          </p:cNvCxnSpPr>
          <p:nvPr/>
        </p:nvCxnSpPr>
        <p:spPr>
          <a:xfrm>
            <a:off x="7377721" y="3101118"/>
            <a:ext cx="205924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93D7A-CA8C-4A22-A832-F7FEE1B39545}"/>
                  </a:ext>
                </a:extLst>
              </p:cNvPr>
              <p:cNvSpPr txBox="1"/>
              <p:nvPr/>
            </p:nvSpPr>
            <p:spPr>
              <a:xfrm>
                <a:off x="7593055" y="3454182"/>
                <a:ext cx="1858201" cy="3518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sr-Latn-R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sr-Cyrl-R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64</a:t>
                </a: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sr-Latn-R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</a:t>
                </a:r>
              </a:p>
              <a:p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64</a:t>
                </a:r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sr-Latn-RS" sz="2800" i="1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  <a:p>
                <a:r>
                  <a:rPr lang="sr-Latn-R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8 dm</a:t>
                </a:r>
              </a:p>
              <a:p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8 dm</a:t>
                </a:r>
              </a:p>
              <a:p>
                <a:endParaRPr lang="sr-Latn-R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sr-Latn-RS" sz="2800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sr-Cyrl-R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Latn-R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093D7A-CA8C-4A22-A832-F7FEE1B39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055" y="3454182"/>
                <a:ext cx="1858201" cy="3518912"/>
              </a:xfrm>
              <a:prstGeom prst="rect">
                <a:avLst/>
              </a:prstGeom>
              <a:blipFill>
                <a:blip r:embed="rId5"/>
                <a:stretch>
                  <a:fillRect l="-6908" t="-1906" r="-559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1115" y="317211"/>
            <a:ext cx="9416767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sr-Cyrl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. Површина трапеза је 32</a:t>
            </a:r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cm</a:t>
            </a:r>
            <a:r>
              <a:rPr lang="sr-Latn-RS" sz="3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sr-Cyrl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основице имају дужине 9</a:t>
            </a:r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cm </a:t>
            </a:r>
            <a:r>
              <a:rPr lang="sr-Cyrl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и 7</a:t>
            </a:r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cm. </a:t>
            </a:r>
            <a:r>
              <a:rPr lang="sr-Cyrl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Израчунати висину трапеза.</a:t>
            </a:r>
            <a:endParaRPr lang="sr-Latn-R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8400" y="1790700"/>
            <a:ext cx="27350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 </a:t>
            </a:r>
            <a:r>
              <a:rPr lang="sr-Latn-RS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= 32 cm</a:t>
            </a:r>
            <a:r>
              <a:rPr lang="sr-Latn-RS" sz="32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  <a:p>
            <a:r>
              <a:rPr lang="sr-Latn-RS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 </a:t>
            </a:r>
            <a:r>
              <a:rPr lang="sr-Latn-RS" sz="3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= 9 cm</a:t>
            </a:r>
          </a:p>
          <a:p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     </a:t>
            </a:r>
            <a:r>
              <a:rPr lang="sr-Latn-RS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 </a:t>
            </a:r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 7 cm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0068" y="3265397"/>
            <a:ext cx="84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= 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29330" y="1666148"/>
                <a:ext cx="3979760" cy="346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sr-Latn-R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sr-Latn-R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Cyrl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32 =</a:t>
                </a:r>
                <a14:m>
                  <m:oMath xmlns:m="http://schemas.openxmlformats.org/officeDocument/2006/math">
                    <m:r>
                      <a:rPr lang="sr-Latn-R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9 </m:t>
                        </m:r>
                        <m:r>
                          <a:rPr lang="sr-Latn-R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7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sr-Latn-R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32 = 8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R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32 : 8</a:t>
                </a:r>
              </a:p>
              <a:p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 cm</a:t>
                </a:r>
              </a:p>
              <a:p>
                <a:endParaRPr lang="sr-Latn-R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30" y="1666148"/>
                <a:ext cx="3979760" cy="34651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57AE236-3780-40AD-B4B5-742F5154A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343" y="1773107"/>
            <a:ext cx="4950810" cy="27336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3BD026-26EC-49AA-ACE7-FD7B6E5EFDF4}"/>
              </a:ext>
            </a:extLst>
          </p:cNvPr>
          <p:cNvSpPr txBox="1"/>
          <p:nvPr/>
        </p:nvSpPr>
        <p:spPr>
          <a:xfrm>
            <a:off x="8637973" y="4731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E49C53-4F95-442D-9791-43C4DC6BB289}"/>
              </a:ext>
            </a:extLst>
          </p:cNvPr>
          <p:cNvSpPr txBox="1"/>
          <p:nvPr/>
        </p:nvSpPr>
        <p:spPr>
          <a:xfrm>
            <a:off x="8521094" y="2886693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 32 cm</a:t>
            </a:r>
            <a:r>
              <a:rPr lang="sr-Latn-RS" sz="24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sr-Latn-R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277DE-50D4-4B0D-BB72-7D903F9751BA}"/>
              </a:ext>
            </a:extLst>
          </p:cNvPr>
          <p:cNvSpPr txBox="1"/>
          <p:nvPr/>
        </p:nvSpPr>
        <p:spPr>
          <a:xfrm>
            <a:off x="8637973" y="4157599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sr-Latn-R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= 9 cm</a:t>
            </a:r>
            <a:endParaRPr lang="sr-Latn-R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0395D-73AB-4C7F-A095-4319ACEAD55A}"/>
              </a:ext>
            </a:extLst>
          </p:cNvPr>
          <p:cNvSpPr txBox="1"/>
          <p:nvPr/>
        </p:nvSpPr>
        <p:spPr>
          <a:xfrm>
            <a:off x="8620339" y="1779485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 </a:t>
            </a:r>
            <a:r>
              <a:rPr lang="sr-Latn-R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 7 cm</a:t>
            </a:r>
            <a:endParaRPr lang="sr-Latn-R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528A96-4F51-45F4-978F-0A169BC23A26}"/>
                  </a:ext>
                </a:extLst>
              </p:cNvPr>
              <p:cNvSpPr txBox="1"/>
              <p:nvPr/>
            </p:nvSpPr>
            <p:spPr>
              <a:xfrm rot="16200000">
                <a:off x="7422560" y="2939863"/>
                <a:ext cx="1224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R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4 cm</a:t>
                </a:r>
                <a:endParaRPr lang="sr-Latn-R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528A96-4F51-45F4-978F-0A169BC23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422560" y="2939863"/>
                <a:ext cx="1224308" cy="400110"/>
              </a:xfrm>
              <a:prstGeom prst="rect">
                <a:avLst/>
              </a:prstGeom>
              <a:blipFill>
                <a:blip r:embed="rId4"/>
                <a:stretch>
                  <a:fillRect l="-10606" r="-2272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47EF37-7B72-4C6C-BD38-570F737C8E82}"/>
              </a:ext>
            </a:extLst>
          </p:cNvPr>
          <p:cNvCxnSpPr/>
          <p:nvPr/>
        </p:nvCxnSpPr>
        <p:spPr>
          <a:xfrm>
            <a:off x="1531589" y="3325989"/>
            <a:ext cx="2097741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7B9ECA-03E2-4610-BABF-5B894B6D583C}"/>
                  </a:ext>
                </a:extLst>
              </p:cNvPr>
              <p:cNvSpPr/>
              <p:nvPr/>
            </p:nvSpPr>
            <p:spPr>
              <a:xfrm>
                <a:off x="1708371" y="3291489"/>
                <a:ext cx="5122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sr-Latn-R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7B9ECA-03E2-4610-BABF-5B894B6D5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371" y="3291489"/>
                <a:ext cx="51225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3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9331" y="393810"/>
            <a:ext cx="8482707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4. Површина трапеза је 150 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cm</a:t>
            </a:r>
            <a:r>
              <a:rPr lang="sr-Latn-RS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висина 10 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cm, </a:t>
            </a:r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а већа основица је дужа од мање основице за 6 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cm. </a:t>
            </a:r>
          </a:p>
          <a:p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Израчунати дужине основица трапеза.</a:t>
            </a:r>
            <a:endParaRPr lang="sr-Latn-R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3399" y="2859600"/>
                <a:ext cx="215315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 150 cm</a:t>
                </a:r>
                <a:r>
                  <a:rPr lang="sr-Latn-RS" sz="28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  <a:p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10 cm</a:t>
                </a:r>
              </a:p>
              <a:p>
                <a:r>
                  <a:rPr lang="sr-Latn-RS" sz="28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sr-Latn-R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+ 6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399" y="2859600"/>
                <a:ext cx="2153154" cy="1384995"/>
              </a:xfrm>
              <a:prstGeom prst="rect">
                <a:avLst/>
              </a:prstGeom>
              <a:blipFill>
                <a:blip r:embed="rId2"/>
                <a:stretch>
                  <a:fillRect l="-5650" t="-4405" r="-1412" b="-1145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6279" y="4448214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 ?  </a:t>
            </a:r>
            <a:r>
              <a:rPr lang="sr-Latn-R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 ? </a:t>
            </a:r>
            <a:r>
              <a:rPr lang="sr-Latn-R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22864" y="1959791"/>
                <a:ext cx="3225370" cy="5351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sr-Latn-R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sr-Latn-R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150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Cyrl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</a:t>
                </a:r>
                <a:endParaRPr lang="sr-Latn-R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150 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</a:t>
                </a:r>
              </a:p>
              <a:p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150 =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sr-Latn-R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+ 3)</a:t>
                </a:r>
                <a14:m>
                  <m:oMath xmlns:m="http://schemas.openxmlformats.org/officeDocument/2006/math">
                    <m:r>
                      <a:rPr lang="sr-Latn-R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</a:t>
                </a:r>
              </a:p>
              <a:p>
                <a:r>
                  <a:rPr lang="sr-Latn-R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+ 3 = 150 : 10</a:t>
                </a:r>
              </a:p>
              <a:p>
                <a:r>
                  <a:rPr lang="sr-Latn-R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+ 3 = 15 </a:t>
                </a:r>
              </a:p>
              <a:p>
                <a:r>
                  <a:rPr lang="sr-Latn-R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15 – 3</a:t>
                </a:r>
              </a:p>
              <a:p>
                <a:r>
                  <a:rPr lang="sr-Latn-R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12 cm</a:t>
                </a:r>
              </a:p>
              <a:p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endParaRPr lang="sr-Latn-R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864" y="1959791"/>
                <a:ext cx="3225370" cy="5351658"/>
              </a:xfrm>
              <a:prstGeom prst="rect">
                <a:avLst/>
              </a:prstGeom>
              <a:blipFill>
                <a:blip r:embed="rId3"/>
                <a:stretch>
                  <a:fillRect l="-3781" r="-302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920658" y="5348337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18 cm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A889F7-A087-4DA8-B5E8-0D4E6792FB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5" b="87059" l="4457" r="899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9792" y="1959791"/>
            <a:ext cx="6328419" cy="34836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5DB399-A40D-4CA6-882B-CBC865EC48C5}"/>
              </a:ext>
            </a:extLst>
          </p:cNvPr>
          <p:cNvSpPr txBox="1"/>
          <p:nvPr/>
        </p:nvSpPr>
        <p:spPr>
          <a:xfrm>
            <a:off x="8468160" y="3321264"/>
            <a:ext cx="180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 </a:t>
            </a:r>
            <a:r>
              <a:rPr lang="sr-Latn-R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 150 cm</a:t>
            </a:r>
            <a:r>
              <a:rPr lang="sr-Latn-RS" sz="24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C0DF29-2506-4460-AB2E-DEF915C7D83B}"/>
              </a:ext>
            </a:extLst>
          </p:cNvPr>
          <p:cNvSpPr txBox="1"/>
          <p:nvPr/>
        </p:nvSpPr>
        <p:spPr>
          <a:xfrm>
            <a:off x="7103919" y="51636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A7E2B8-265C-4B6D-AE1F-1BDD6EA6DDC5}"/>
                  </a:ext>
                </a:extLst>
              </p:cNvPr>
              <p:cNvSpPr txBox="1"/>
              <p:nvPr/>
            </p:nvSpPr>
            <p:spPr>
              <a:xfrm rot="16200000">
                <a:off x="7109446" y="3369854"/>
                <a:ext cx="15183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10 cm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A7E2B8-265C-4B6D-AE1F-1BDD6EA6D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109446" y="3369854"/>
                <a:ext cx="1518364" cy="461665"/>
              </a:xfrm>
              <a:prstGeom prst="rect">
                <a:avLst/>
              </a:prstGeom>
              <a:blipFill>
                <a:blip r:embed="rId6"/>
                <a:stretch>
                  <a:fillRect l="-10526" t="-5622" r="-28947" b="-120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D315BDB-B21C-4ABD-9069-9646033B9AD3}"/>
              </a:ext>
            </a:extLst>
          </p:cNvPr>
          <p:cNvSpPr txBox="1"/>
          <p:nvPr/>
        </p:nvSpPr>
        <p:spPr>
          <a:xfrm>
            <a:off x="8302296" y="4913569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sr-Latn-R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sr-Latn-R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sr-Latn-R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+ 6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79B4B8-D6E3-4F77-8A56-A4C4404ABCC5}"/>
              </a:ext>
            </a:extLst>
          </p:cNvPr>
          <p:cNvSpPr txBox="1"/>
          <p:nvPr/>
        </p:nvSpPr>
        <p:spPr>
          <a:xfrm>
            <a:off x="8832287" y="183704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 </a:t>
            </a:r>
            <a:endParaRPr lang="sr-Latn-R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94D2FD-EB38-49A4-BE2B-D24A273C0762}"/>
              </a:ext>
            </a:extLst>
          </p:cNvPr>
          <p:cNvSpPr/>
          <p:nvPr/>
        </p:nvSpPr>
        <p:spPr>
          <a:xfrm>
            <a:off x="9075906" y="1853820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 12 cm</a:t>
            </a:r>
            <a:endParaRPr lang="sr-Latn-R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6DF9FC-8869-4A80-94EB-0D122BD509F2}"/>
              </a:ext>
            </a:extLst>
          </p:cNvPr>
          <p:cNvSpPr txBox="1"/>
          <p:nvPr/>
        </p:nvSpPr>
        <p:spPr>
          <a:xfrm>
            <a:off x="9616529" y="4913568"/>
            <a:ext cx="1310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= 18 cm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3AD110-1F92-4BDD-B9C3-9888685B55E8}"/>
              </a:ext>
            </a:extLst>
          </p:cNvPr>
          <p:cNvCxnSpPr/>
          <p:nvPr/>
        </p:nvCxnSpPr>
        <p:spPr>
          <a:xfrm>
            <a:off x="1037391" y="4366706"/>
            <a:ext cx="1534394" cy="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2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6366" y="193354"/>
            <a:ext cx="9815976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5. Кров на слици је састављен од два подударна троугла и од два подударна трапеза. </a:t>
            </a:r>
          </a:p>
          <a:p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Израчунати површину крова.</a:t>
            </a:r>
            <a:endParaRPr lang="sr-Latn-R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6533" y="1661293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423171" y="1726144"/>
            <a:ext cx="978408" cy="484632"/>
          </a:xfrm>
          <a:prstGeom prst="rightArrow">
            <a:avLst/>
          </a:prstGeom>
          <a:solidFill>
            <a:srgbClr val="FF0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2401579" y="1661293"/>
            <a:ext cx="5705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површина страна облика троугла </a:t>
            </a:r>
            <a:endParaRPr lang="sr-Latn-R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275" y="2226319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416638" y="2293677"/>
            <a:ext cx="978408" cy="484632"/>
          </a:xfrm>
          <a:prstGeom prst="rightArrow">
            <a:avLst/>
          </a:prstGeom>
          <a:solidFill>
            <a:srgbClr val="FF0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2401579" y="2274383"/>
            <a:ext cx="5713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површина страна облика тр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за </a:t>
            </a:r>
            <a:endParaRPr lang="sr-Latn-R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66313" y="3128632"/>
                <a:ext cx="2459135" cy="1291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 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h𝑎</m:t>
                        </m:r>
                      </m:num>
                      <m:den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r>
                      <a:rPr lang="sr-Latn-R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sr-Latn-RS" sz="3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h𝑎</m:t>
                    </m:r>
                  </m:oMath>
                </a14:m>
                <a:endParaRPr lang="sr-Latn-RS" sz="3200" i="1" baseline="-25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313" y="3128632"/>
                <a:ext cx="2459135" cy="1291444"/>
              </a:xfrm>
              <a:prstGeom prst="rect">
                <a:avLst/>
              </a:prstGeom>
              <a:blipFill>
                <a:blip r:embed="rId2"/>
                <a:stretch>
                  <a:fillRect l="-6452" b="-1462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50016" y="4738420"/>
                <a:ext cx="3039422" cy="1291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sr-Latn-RS" sz="32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3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sr-Latn-R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(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sr-Latn-R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sr-Latn-R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16" y="4738420"/>
                <a:ext cx="3039422" cy="1291444"/>
              </a:xfrm>
              <a:prstGeom prst="rect">
                <a:avLst/>
              </a:prstGeom>
              <a:blipFill>
                <a:blip r:embed="rId3"/>
                <a:stretch>
                  <a:fillRect l="-5010" b="-1462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35830B25-65BC-4485-B424-166BAFFC1486}"/>
              </a:ext>
            </a:extLst>
          </p:cNvPr>
          <p:cNvGrpSpPr/>
          <p:nvPr/>
        </p:nvGrpSpPr>
        <p:grpSpPr>
          <a:xfrm>
            <a:off x="4536984" y="2903882"/>
            <a:ext cx="4415844" cy="3669075"/>
            <a:chOff x="6462387" y="3256268"/>
            <a:chExt cx="4248974" cy="32133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00D5191-FEAE-42A5-B6E3-C0945EA25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2387" y="3282907"/>
              <a:ext cx="4248974" cy="3186731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E889BC1-0923-4792-B7F8-9F333A4CDA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9250" y="3668179"/>
              <a:ext cx="0" cy="10651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D972F0-E2A5-4E09-B6E2-D93B88E2258C}"/>
                </a:ext>
              </a:extLst>
            </p:cNvPr>
            <p:cNvSpPr/>
            <p:nvPr/>
          </p:nvSpPr>
          <p:spPr>
            <a:xfrm rot="16200000">
              <a:off x="8141295" y="4054693"/>
              <a:ext cx="6703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sz="2400" b="1" dirty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7 m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56123C8-0283-4220-8AEA-569DAFB72844}"/>
                </a:ext>
              </a:extLst>
            </p:cNvPr>
            <p:cNvCxnSpPr>
              <a:cxnSpLocks/>
            </p:cNvCxnSpPr>
            <p:nvPr/>
          </p:nvCxnSpPr>
          <p:spPr>
            <a:xfrm>
              <a:off x="6691256" y="4482440"/>
              <a:ext cx="2549563" cy="31716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8F4622-65C0-4F43-85EA-CF01633FA38F}"/>
                </a:ext>
              </a:extLst>
            </p:cNvPr>
            <p:cNvSpPr txBox="1"/>
            <p:nvPr/>
          </p:nvSpPr>
          <p:spPr>
            <a:xfrm>
              <a:off x="7800608" y="4586792"/>
              <a:ext cx="750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 dirty="0">
                  <a:solidFill>
                    <a:srgbClr val="FF0000"/>
                  </a:solidFill>
                </a:rPr>
                <a:t>9 m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B8E3582-C537-49C9-97AD-6580D25E07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26564" y="4308494"/>
              <a:ext cx="1239856" cy="49111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534FB88-8700-4AF6-8597-F689182B8C80}"/>
                    </a:ext>
                  </a:extLst>
                </p:cNvPr>
                <p:cNvSpPr/>
                <p:nvPr/>
              </p:nvSpPr>
              <p:spPr>
                <a:xfrm rot="20252518">
                  <a:off x="9504059" y="4569352"/>
                  <a:ext cx="96484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r-Latn-RS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𝟏𝟒</m:t>
                        </m:r>
                        <m:r>
                          <a:rPr lang="sr-Latn-RS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oMath>
                    </m:oMathPara>
                  </a14:m>
                  <a:endParaRPr lang="sr-Latn-RS" sz="24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8534FB88-8700-4AF6-8597-F689182B8C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2518">
                  <a:off x="9504059" y="4569352"/>
                  <a:ext cx="96484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r-Latn-R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FD8D00B-4A82-4852-ADBB-2779B224F4CC}"/>
                </a:ext>
              </a:extLst>
            </p:cNvPr>
            <p:cNvCxnSpPr>
              <a:cxnSpLocks/>
            </p:cNvCxnSpPr>
            <p:nvPr/>
          </p:nvCxnSpPr>
          <p:spPr>
            <a:xfrm>
              <a:off x="8659250" y="3668178"/>
              <a:ext cx="355658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B9FB743-D2D2-48DD-A565-4B5736CEB555}"/>
                </a:ext>
              </a:extLst>
            </p:cNvPr>
            <p:cNvCxnSpPr/>
            <p:nvPr/>
          </p:nvCxnSpPr>
          <p:spPr>
            <a:xfrm>
              <a:off x="9014908" y="3668178"/>
              <a:ext cx="857231" cy="8858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B998BFE-9AA0-4154-BB5B-07CB016BBB57}"/>
                </a:ext>
              </a:extLst>
            </p:cNvPr>
            <p:cNvSpPr txBox="1"/>
            <p:nvPr/>
          </p:nvSpPr>
          <p:spPr>
            <a:xfrm>
              <a:off x="8859906" y="3256268"/>
              <a:ext cx="8047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 dirty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 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A7F0CDF-3B62-4EF7-908B-227222832EFC}"/>
                </a:ext>
              </a:extLst>
            </p:cNvPr>
            <p:cNvSpPr txBox="1"/>
            <p:nvPr/>
          </p:nvSpPr>
          <p:spPr>
            <a:xfrm rot="2731529">
              <a:off x="9351120" y="4054693"/>
              <a:ext cx="987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 dirty="0">
                  <a:solidFill>
                    <a:srgbClr val="FFFF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8 m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C06FC3-E81C-4604-9CF5-7D0F3AEA8F5C}"/>
                </a:ext>
              </a:extLst>
            </p:cNvPr>
            <p:cNvCxnSpPr>
              <a:cxnSpLocks/>
            </p:cNvCxnSpPr>
            <p:nvPr/>
          </p:nvCxnSpPr>
          <p:spPr>
            <a:xfrm>
              <a:off x="8659250" y="3668179"/>
              <a:ext cx="581569" cy="108748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873810C-53BF-4F93-BE3B-EEAA565B702B}"/>
                </a:ext>
              </a:extLst>
            </p:cNvPr>
            <p:cNvCxnSpPr>
              <a:cxnSpLocks/>
            </p:cNvCxnSpPr>
            <p:nvPr/>
          </p:nvCxnSpPr>
          <p:spPr>
            <a:xfrm>
              <a:off x="9053650" y="3668177"/>
              <a:ext cx="1393629" cy="6457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F9B770C-4241-47DA-9D32-072AAE9456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72115" y="3731340"/>
              <a:ext cx="1737940" cy="72050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30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60818E2-081B-43C9-B607-3134A5D2A8BD}"/>
              </a:ext>
            </a:extLst>
          </p:cNvPr>
          <p:cNvGrpSpPr/>
          <p:nvPr/>
        </p:nvGrpSpPr>
        <p:grpSpPr>
          <a:xfrm>
            <a:off x="3558201" y="722689"/>
            <a:ext cx="7596362" cy="5686667"/>
            <a:chOff x="5486805" y="3353790"/>
            <a:chExt cx="4982100" cy="42741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DF0E67-6D2D-4D06-9F70-EE552D2DC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3721"/>
            <a:stretch/>
          </p:blipFill>
          <p:spPr>
            <a:xfrm>
              <a:off x="5486805" y="5197191"/>
              <a:ext cx="4248974" cy="2430791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2044E32-9047-46DC-87EE-A0ACF9B7CC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35492" y="3644644"/>
              <a:ext cx="23758" cy="10887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DE1B8C-5455-4016-9CF7-8A09B78D4A44}"/>
                </a:ext>
              </a:extLst>
            </p:cNvPr>
            <p:cNvSpPr/>
            <p:nvPr/>
          </p:nvSpPr>
          <p:spPr>
            <a:xfrm rot="16200000">
              <a:off x="8229155" y="3857166"/>
              <a:ext cx="509890" cy="3027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sz="24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7 m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B1016B2-61D0-4721-A018-6614A2E2C1A8}"/>
                </a:ext>
              </a:extLst>
            </p:cNvPr>
            <p:cNvCxnSpPr>
              <a:cxnSpLocks/>
            </p:cNvCxnSpPr>
            <p:nvPr/>
          </p:nvCxnSpPr>
          <p:spPr>
            <a:xfrm>
              <a:off x="6691256" y="4468481"/>
              <a:ext cx="2549563" cy="31716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CB4D65-13E1-4B57-BB4F-9619DF94F998}"/>
                </a:ext>
              </a:extLst>
            </p:cNvPr>
            <p:cNvSpPr txBox="1"/>
            <p:nvPr/>
          </p:nvSpPr>
          <p:spPr>
            <a:xfrm rot="442262">
              <a:off x="7805821" y="4614376"/>
              <a:ext cx="750950" cy="346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9 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6DA3A6-D3DC-45F7-B99D-6B1CB1F3BA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26564" y="4308494"/>
              <a:ext cx="1239856" cy="49111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10AA907-AE0D-4920-8FBD-18CD2D2239DF}"/>
                    </a:ext>
                  </a:extLst>
                </p:cNvPr>
                <p:cNvSpPr/>
                <p:nvPr/>
              </p:nvSpPr>
              <p:spPr>
                <a:xfrm rot="20252518">
                  <a:off x="9504059" y="4495805"/>
                  <a:ext cx="964846" cy="346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r-Cyrl-R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14 </m:t>
                        </m:r>
                        <m:r>
                          <m:rPr>
                            <m:sty m:val="p"/>
                          </m:rPr>
                          <a:rPr lang="sr-Latn-R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oMath>
                    </m:oMathPara>
                  </a14:m>
                  <a:endParaRPr lang="sr-Latn-R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10AA907-AE0D-4920-8FBD-18CD2D2239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252518">
                  <a:off x="9504059" y="4495805"/>
                  <a:ext cx="964846" cy="34699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r-Latn-R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4EE048E-F30B-41A6-AB23-6E44D98605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0309" y="3644644"/>
              <a:ext cx="364599" cy="1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DE428C5-9EF6-4DDC-BDD0-C615255A4546}"/>
                </a:ext>
              </a:extLst>
            </p:cNvPr>
            <p:cNvCxnSpPr>
              <a:cxnSpLocks/>
            </p:cNvCxnSpPr>
            <p:nvPr/>
          </p:nvCxnSpPr>
          <p:spPr>
            <a:xfrm>
              <a:off x="8997026" y="3650929"/>
              <a:ext cx="875113" cy="90312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C3B524-C07B-42B0-BD51-BAD5430FECC6}"/>
                </a:ext>
              </a:extLst>
            </p:cNvPr>
            <p:cNvSpPr txBox="1"/>
            <p:nvPr/>
          </p:nvSpPr>
          <p:spPr>
            <a:xfrm>
              <a:off x="8815564" y="3353790"/>
              <a:ext cx="804739" cy="346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 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90ED37-69FE-48B6-B2ED-8D5C889188D4}"/>
                </a:ext>
              </a:extLst>
            </p:cNvPr>
            <p:cNvSpPr txBox="1"/>
            <p:nvPr/>
          </p:nvSpPr>
          <p:spPr>
            <a:xfrm rot="2731529">
              <a:off x="9592430" y="4167896"/>
              <a:ext cx="551230" cy="30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8 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8E6E1C-9E52-432E-B0E9-B205C32BA831}"/>
                </a:ext>
              </a:extLst>
            </p:cNvPr>
            <p:cNvCxnSpPr>
              <a:cxnSpLocks/>
            </p:cNvCxnSpPr>
            <p:nvPr/>
          </p:nvCxnSpPr>
          <p:spPr>
            <a:xfrm>
              <a:off x="8635492" y="3628564"/>
              <a:ext cx="605328" cy="117104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EA5B9B-9408-4140-A93B-CA688247B239}"/>
                </a:ext>
              </a:extLst>
            </p:cNvPr>
            <p:cNvCxnSpPr>
              <a:cxnSpLocks/>
            </p:cNvCxnSpPr>
            <p:nvPr/>
          </p:nvCxnSpPr>
          <p:spPr>
            <a:xfrm>
              <a:off x="8998332" y="3628563"/>
              <a:ext cx="1461980" cy="68334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21FD62-D5EF-4FAB-99BC-3CDB84A0CD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5626" y="3644643"/>
              <a:ext cx="1978193" cy="828455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F282D2-F54D-47B1-8623-116F34E5B110}"/>
                  </a:ext>
                </a:extLst>
              </p:cNvPr>
              <p:cNvSpPr txBox="1"/>
              <p:nvPr/>
            </p:nvSpPr>
            <p:spPr>
              <a:xfrm>
                <a:off x="727646" y="427776"/>
                <a:ext cx="214552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h𝑎</m:t>
                    </m:r>
                  </m:oMath>
                </a14:m>
                <a:endParaRPr lang="sr-Latn-RS" sz="3200" baseline="-250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9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7</a:t>
                </a:r>
              </a:p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63 m</a:t>
                </a:r>
                <a:r>
                  <a:rPr lang="sr-Latn-RS" sz="32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F282D2-F54D-47B1-8623-116F34E5B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46" y="427776"/>
                <a:ext cx="2145524" cy="1569660"/>
              </a:xfrm>
              <a:prstGeom prst="rect">
                <a:avLst/>
              </a:prstGeom>
              <a:blipFill>
                <a:blip r:embed="rId4"/>
                <a:stretch>
                  <a:fillRect l="-7102" t="-5039" b="-11628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04A3C8-6C28-4428-9506-D327BE16319F}"/>
                  </a:ext>
                </a:extLst>
              </p:cNvPr>
              <p:cNvSpPr txBox="1"/>
              <p:nvPr/>
            </p:nvSpPr>
            <p:spPr>
              <a:xfrm>
                <a:off x="600878" y="2209090"/>
                <a:ext cx="2965684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32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sr-Latn-R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=(</a:t>
                </a:r>
                <a14:m>
                  <m:oMath xmlns:m="http://schemas.openxmlformats.org/officeDocument/2006/math">
                    <m:r>
                      <a:rPr lang="sr-Latn-R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8</a:t>
                </a:r>
              </a:p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19</a:t>
                </a:r>
                <a14:m>
                  <m:oMath xmlns:m="http://schemas.openxmlformats.org/officeDocument/2006/math">
                    <m:r>
                      <a:rPr lang="sr-Latn-R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8</a:t>
                </a:r>
              </a:p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152 m</a:t>
                </a:r>
                <a:r>
                  <a:rPr lang="sr-Latn-RS" sz="32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sr-Latn-R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04A3C8-6C28-4428-9506-D327BE163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78" y="2209090"/>
                <a:ext cx="2965684" cy="2062103"/>
              </a:xfrm>
              <a:prstGeom prst="rect">
                <a:avLst/>
              </a:prstGeom>
              <a:blipFill>
                <a:blip r:embed="rId5"/>
                <a:stretch>
                  <a:fillRect l="-5350" t="-3835" r="-4321" b="-796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9885409-21F5-4A5E-9906-759F2144BE88}"/>
              </a:ext>
            </a:extLst>
          </p:cNvPr>
          <p:cNvSpPr txBox="1"/>
          <p:nvPr/>
        </p:nvSpPr>
        <p:spPr>
          <a:xfrm>
            <a:off x="119880" y="4421079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sr-Latn-R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2800" b="1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sr-Latn-R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sr-Latn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215 m</a:t>
            </a:r>
            <a:r>
              <a:rPr lang="sr-Latn-RS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sr-Latn-RS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6E5DB1-894B-4BBD-AE1B-6DDC48544CBC}"/>
              </a:ext>
            </a:extLst>
          </p:cNvPr>
          <p:cNvSpPr/>
          <p:nvPr/>
        </p:nvSpPr>
        <p:spPr>
          <a:xfrm>
            <a:off x="2955875" y="485517"/>
            <a:ext cx="5155579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r-Cyrl-RS" sz="2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Површина целог крова је</a:t>
            </a:r>
            <a:r>
              <a:rPr lang="sr-Latn-RS" sz="2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215 m</a:t>
            </a:r>
            <a:r>
              <a:rPr lang="sr-Latn-RS" sz="2600" baseline="30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sr-Cyrl-RS" sz="26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sr-Latn-RS" sz="26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70AD2B-501E-4FDD-826E-8D985760485A}"/>
              </a:ext>
            </a:extLst>
          </p:cNvPr>
          <p:cNvSpPr txBox="1"/>
          <p:nvPr/>
        </p:nvSpPr>
        <p:spPr>
          <a:xfrm rot="478580">
            <a:off x="6565210" y="2297163"/>
            <a:ext cx="65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sr-Latn-R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D5765A-813A-447A-BA93-651B06507DBA}"/>
              </a:ext>
            </a:extLst>
          </p:cNvPr>
          <p:cNvSpPr txBox="1"/>
          <p:nvPr/>
        </p:nvSpPr>
        <p:spPr>
          <a:xfrm rot="16377563">
            <a:off x="7665972" y="1819298"/>
            <a:ext cx="89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sr-Latn-R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sr-Latn-RS" sz="2400" b="1" i="1" baseline="-25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8960CE-7F6A-48CF-A4B9-F4F37B929AE8}"/>
              </a:ext>
            </a:extLst>
          </p:cNvPr>
          <p:cNvSpPr txBox="1"/>
          <p:nvPr/>
        </p:nvSpPr>
        <p:spPr>
          <a:xfrm>
            <a:off x="8125249" y="722192"/>
            <a:ext cx="67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sr-Latn-R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24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1732B6-E218-4476-BEBA-34166B352229}"/>
              </a:ext>
            </a:extLst>
          </p:cNvPr>
          <p:cNvSpPr txBox="1"/>
          <p:nvPr/>
        </p:nvSpPr>
        <p:spPr>
          <a:xfrm rot="2464592">
            <a:off x="9487705" y="1425067"/>
            <a:ext cx="731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 </a:t>
            </a:r>
            <a:r>
              <a:rPr lang="sr-Latn-R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sr-Latn-RS" sz="24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B2E866-4EA5-44D7-8C03-8C7836D3F417}"/>
              </a:ext>
            </a:extLst>
          </p:cNvPr>
          <p:cNvSpPr txBox="1"/>
          <p:nvPr/>
        </p:nvSpPr>
        <p:spPr>
          <a:xfrm rot="20362484">
            <a:off x="9498387" y="2420519"/>
            <a:ext cx="79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sr-Latn-R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sr-Latn-R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</a:t>
            </a:r>
            <a:r>
              <a:rPr lang="sr-Cyrl-R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sr-Latn-R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646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6E86AC-0739-44D7-8E00-E8CFD2C1261D}"/>
              </a:ext>
            </a:extLst>
          </p:cNvPr>
          <p:cNvSpPr txBox="1"/>
          <p:nvPr/>
        </p:nvSpPr>
        <p:spPr>
          <a:xfrm>
            <a:off x="4106129" y="2945368"/>
            <a:ext cx="4772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dirty="0"/>
              <a:t>ХВАЛА НА ПАЖЊИ!!!</a:t>
            </a:r>
            <a:endParaRPr lang="sr-Latn-RS" sz="4000" dirty="0"/>
          </a:p>
        </p:txBody>
      </p:sp>
    </p:spTree>
    <p:extLst>
      <p:ext uri="{BB962C8B-B14F-4D97-AF65-F5344CB8AC3E}">
        <p14:creationId xmlns:p14="http://schemas.microsoft.com/office/powerpoint/2010/main" val="27455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FAB794-3672-4CA2-994D-0C2AF012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505" y="77538"/>
            <a:ext cx="5419355" cy="2898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E335D9-FB76-4220-82D9-4CA5429DF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48" y="418381"/>
            <a:ext cx="4498857" cy="2810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27EF4-2ABE-4BF6-B84F-DD734EAA3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211" y="2580469"/>
            <a:ext cx="3977648" cy="34838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AF5BBF-B21C-41E0-B54A-43EF3281A036}"/>
              </a:ext>
            </a:extLst>
          </p:cNvPr>
          <p:cNvSpPr txBox="1"/>
          <p:nvPr/>
        </p:nvSpPr>
        <p:spPr>
          <a:xfrm>
            <a:off x="2378646" y="285219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endParaRPr lang="sr-Latn-RS" sz="24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51CD65-269D-46AB-BEED-C34C13EF0555}"/>
                  </a:ext>
                </a:extLst>
              </p:cNvPr>
              <p:cNvSpPr txBox="1"/>
              <p:nvPr/>
            </p:nvSpPr>
            <p:spPr>
              <a:xfrm>
                <a:off x="2546320" y="1562376"/>
                <a:ext cx="5153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RS" sz="2400" i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51CD65-269D-46AB-BEED-C34C13EF0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20" y="1562376"/>
                <a:ext cx="515334" cy="461665"/>
              </a:xfrm>
              <a:prstGeom prst="rect">
                <a:avLst/>
              </a:prstGeom>
              <a:blipFill>
                <a:blip r:embed="rId5"/>
                <a:stretch>
                  <a:fillRect l="-3571" t="-10526" r="-17857" b="-2894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AE733D-7E07-4A7D-87DD-C2F4D1888A9D}"/>
                  </a:ext>
                </a:extLst>
              </p:cNvPr>
              <p:cNvSpPr txBox="1"/>
              <p:nvPr/>
            </p:nvSpPr>
            <p:spPr>
              <a:xfrm>
                <a:off x="1669713" y="3484519"/>
                <a:ext cx="1972591" cy="791179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sr-Latn-R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sr-Latn-R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sr-Latn-RS" sz="2400" dirty="0">
                  <a:latin typeface="AcadEref" panose="02000500000000020003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AE733D-7E07-4A7D-87DD-C2F4D1888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13" y="3484519"/>
                <a:ext cx="1972591" cy="7911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33D284E-07E2-43E7-9DB5-3291B3A51874}"/>
              </a:ext>
            </a:extLst>
          </p:cNvPr>
          <p:cNvSpPr txBox="1"/>
          <p:nvPr/>
        </p:nvSpPr>
        <p:spPr>
          <a:xfrm>
            <a:off x="7293539" y="234963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endParaRPr lang="sr-Latn-RS" sz="24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19805C-993D-48C7-9A25-2CEAA90B9981}"/>
              </a:ext>
            </a:extLst>
          </p:cNvPr>
          <p:cNvSpPr txBox="1"/>
          <p:nvPr/>
        </p:nvSpPr>
        <p:spPr>
          <a:xfrm>
            <a:off x="9292698" y="1296032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sr-Latn-RS" sz="24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3510A8-7B1D-4D56-B663-55DFFD2B3C84}"/>
                  </a:ext>
                </a:extLst>
              </p:cNvPr>
              <p:cNvSpPr txBox="1"/>
              <p:nvPr/>
            </p:nvSpPr>
            <p:spPr>
              <a:xfrm>
                <a:off x="6877503" y="2710482"/>
                <a:ext cx="14909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i="1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sr-Cyrl-R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sr-Latn-R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3510A8-7B1D-4D56-B663-55DFFD2B3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503" y="2710482"/>
                <a:ext cx="1490921" cy="461665"/>
              </a:xfrm>
              <a:prstGeom prst="rect">
                <a:avLst/>
              </a:prstGeom>
              <a:blipFill>
                <a:blip r:embed="rId7"/>
                <a:stretch>
                  <a:fillRect l="-6122" t="-10667" b="-30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3324B9-0DCE-4E91-930C-D0CFF9B3667C}"/>
                  </a:ext>
                </a:extLst>
              </p:cNvPr>
              <p:cNvSpPr txBox="1"/>
              <p:nvPr/>
            </p:nvSpPr>
            <p:spPr>
              <a:xfrm>
                <a:off x="5521911" y="5880047"/>
                <a:ext cx="2692468" cy="710579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sr-Latn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</m:t>
                        </m:r>
                        <m:r>
                          <a:rPr lang="sr-Latn-R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sr-Latn-R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3324B9-0DCE-4E91-930C-D0CFF9B36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911" y="5880047"/>
                <a:ext cx="2692468" cy="7105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B423720-7E2D-49CC-8137-827F70A7E6EE}"/>
              </a:ext>
            </a:extLst>
          </p:cNvPr>
          <p:cNvSpPr txBox="1"/>
          <p:nvPr/>
        </p:nvSpPr>
        <p:spPr>
          <a:xfrm>
            <a:off x="6553035" y="5370990"/>
            <a:ext cx="25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endParaRPr lang="sr-Latn-RS" sz="24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A3C1FB-E1BB-4369-A858-7033328445E6}"/>
              </a:ext>
            </a:extLst>
          </p:cNvPr>
          <p:cNvSpPr txBox="1"/>
          <p:nvPr/>
        </p:nvSpPr>
        <p:spPr>
          <a:xfrm>
            <a:off x="5168929" y="4122186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sr-Latn-RS" sz="24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CA7CCE-DFCE-41DF-ACD4-45BCB782105E}"/>
              </a:ext>
            </a:extLst>
          </p:cNvPr>
          <p:cNvSpPr txBox="1"/>
          <p:nvPr/>
        </p:nvSpPr>
        <p:spPr>
          <a:xfrm>
            <a:off x="6772766" y="3888692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sr-Latn-RS" sz="24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A62AD1-7FE1-4D81-93CF-15F6337EC6DC}"/>
                  </a:ext>
                </a:extLst>
              </p:cNvPr>
              <p:cNvSpPr txBox="1"/>
              <p:nvPr/>
            </p:nvSpPr>
            <p:spPr>
              <a:xfrm rot="18837822">
                <a:off x="5847152" y="4408935"/>
                <a:ext cx="497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endParaRPr lang="sr-Latn-R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A62AD1-7FE1-4D81-93CF-15F6337EC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37822">
                <a:off x="5847152" y="4408935"/>
                <a:ext cx="497700" cy="461665"/>
              </a:xfrm>
              <a:prstGeom prst="rect">
                <a:avLst/>
              </a:prstGeom>
              <a:blipFill>
                <a:blip r:embed="rId9"/>
                <a:stretch>
                  <a:fillRect t="-14286" r="-23214" b="-446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4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8" grpId="0"/>
      <p:bldP spid="9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71FF6-8068-4580-823C-3C5BF187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66" y="196439"/>
            <a:ext cx="4767082" cy="24627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EC0A76-F029-4EED-87D3-6B0EA8830D47}"/>
              </a:ext>
            </a:extLst>
          </p:cNvPr>
          <p:cNvSpPr txBox="1"/>
          <p:nvPr/>
        </p:nvSpPr>
        <p:spPr>
          <a:xfrm>
            <a:off x="2705052" y="206846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а</a:t>
            </a:r>
            <a:endParaRPr lang="sr-Latn-RS" sz="2400" i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255C6-B7E9-4199-A6D4-5BB41EFA0E9F}"/>
              </a:ext>
            </a:extLst>
          </p:cNvPr>
          <p:cNvSpPr txBox="1"/>
          <p:nvPr/>
        </p:nvSpPr>
        <p:spPr>
          <a:xfrm>
            <a:off x="3000963" y="-1826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D0A47A-DE44-4488-8585-4853F231AB83}"/>
              </a:ext>
            </a:extLst>
          </p:cNvPr>
          <p:cNvSpPr txBox="1"/>
          <p:nvPr/>
        </p:nvSpPr>
        <p:spPr>
          <a:xfrm>
            <a:off x="2780390" y="111973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CBF03F-5B92-4020-8C1B-D8899C6700C8}"/>
              </a:ext>
            </a:extLst>
          </p:cNvPr>
          <p:cNvSpPr txBox="1"/>
          <p:nvPr/>
        </p:nvSpPr>
        <p:spPr>
          <a:xfrm>
            <a:off x="409966" y="2068470"/>
            <a:ext cx="474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35840B-EFFD-4383-A8FC-A898E146FAE3}"/>
              </a:ext>
            </a:extLst>
          </p:cNvPr>
          <p:cNvSpPr txBox="1"/>
          <p:nvPr/>
        </p:nvSpPr>
        <p:spPr>
          <a:xfrm>
            <a:off x="4860806" y="206847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50FD52-5FC3-4824-9590-4EEEEAE30751}"/>
              </a:ext>
            </a:extLst>
          </p:cNvPr>
          <p:cNvSpPr txBox="1"/>
          <p:nvPr/>
        </p:nvSpPr>
        <p:spPr>
          <a:xfrm>
            <a:off x="4379423" y="71135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86FA0-E68D-43A9-9493-C65BE186803A}"/>
              </a:ext>
            </a:extLst>
          </p:cNvPr>
          <p:cNvSpPr txBox="1"/>
          <p:nvPr/>
        </p:nvSpPr>
        <p:spPr>
          <a:xfrm>
            <a:off x="1269506" y="77235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B897D7-E2FA-4D12-987A-1220E35403F6}"/>
              </a:ext>
            </a:extLst>
          </p:cNvPr>
          <p:cNvSpPr txBox="1"/>
          <p:nvPr/>
        </p:nvSpPr>
        <p:spPr>
          <a:xfrm>
            <a:off x="2088874" y="-18260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0E036-53DA-484C-980A-CE8056C51970}"/>
              </a:ext>
            </a:extLst>
          </p:cNvPr>
          <p:cNvSpPr txBox="1"/>
          <p:nvPr/>
        </p:nvSpPr>
        <p:spPr>
          <a:xfrm>
            <a:off x="3779469" y="-3439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6B1FA7-76DE-472C-904D-A96458C8F383}"/>
              </a:ext>
            </a:extLst>
          </p:cNvPr>
          <p:cNvSpPr txBox="1"/>
          <p:nvPr/>
        </p:nvSpPr>
        <p:spPr>
          <a:xfrm>
            <a:off x="5559942" y="178637"/>
            <a:ext cx="37580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sr-Latn-R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sr-Cyrl-RS" sz="2800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2800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sr-Cyrl-R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основице трапеза</a:t>
            </a:r>
          </a:p>
          <a:p>
            <a:r>
              <a:rPr lang="sr-Latn-RS" sz="2800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sr-Latn-R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sr-Cyrl-RS" sz="2800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2800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sr-Cyrl-R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sr-Latn-R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краци трапеза</a:t>
            </a:r>
          </a:p>
          <a:p>
            <a:r>
              <a:rPr lang="sr-Latn-RS" sz="2800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sr-Latn-R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r>
              <a:rPr lang="sr-Cyrl-R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средња линија </a:t>
            </a:r>
            <a:r>
              <a:rPr lang="sr-Latn-R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FF4ECB-20C8-462C-8F5A-23599BB96D46}"/>
                  </a:ext>
                </a:extLst>
              </p:cNvPr>
              <p:cNvSpPr txBox="1"/>
              <p:nvPr/>
            </p:nvSpPr>
            <p:spPr>
              <a:xfrm>
                <a:off x="5615392" y="1509150"/>
                <a:ext cx="1822230" cy="799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32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</a:t>
                </a:r>
                <a:r>
                  <a:rPr lang="sr-Cyrl-RS" sz="32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Latn-RS" sz="32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sr-Latn-R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r>
                          <a:rPr lang="sr-Latn-R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sr-Latn-R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Cyrl-RS" sz="28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sr-Latn-R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FF4ECB-20C8-462C-8F5A-23599BB96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392" y="1509150"/>
                <a:ext cx="1822230" cy="799001"/>
              </a:xfrm>
              <a:prstGeom prst="rect">
                <a:avLst/>
              </a:prstGeom>
              <a:blipFill>
                <a:blip r:embed="rId3"/>
                <a:stretch>
                  <a:fillRect l="-8361" b="-992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CA78052-E1DC-49A4-B582-7D407E353868}"/>
              </a:ext>
            </a:extLst>
          </p:cNvPr>
          <p:cNvCxnSpPr>
            <a:cxnSpLocks/>
          </p:cNvCxnSpPr>
          <p:nvPr/>
        </p:nvCxnSpPr>
        <p:spPr>
          <a:xfrm flipH="1">
            <a:off x="2437644" y="322024"/>
            <a:ext cx="1" cy="18618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45CC56-880D-49C8-B9A0-A6CC294C2AB3}"/>
                  </a:ext>
                </a:extLst>
              </p:cNvPr>
              <p:cNvSpPr txBox="1"/>
              <p:nvPr/>
            </p:nvSpPr>
            <p:spPr>
              <a:xfrm>
                <a:off x="2116636" y="1278317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sr-Latn-R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45CC56-880D-49C8-B9A0-A6CC294C2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636" y="1278317"/>
                <a:ext cx="43037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930954E-7791-4B0D-A0F0-5B6BA93638D1}"/>
              </a:ext>
            </a:extLst>
          </p:cNvPr>
          <p:cNvSpPr txBox="1"/>
          <p:nvPr/>
        </p:nvSpPr>
        <p:spPr>
          <a:xfrm>
            <a:off x="2073256" y="2106695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sr-Latn-RS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61EBC4-4EDD-443E-B990-E392381FB359}"/>
                  </a:ext>
                </a:extLst>
              </p:cNvPr>
              <p:cNvSpPr txBox="1"/>
              <p:nvPr/>
            </p:nvSpPr>
            <p:spPr>
              <a:xfrm>
                <a:off x="7617379" y="1583475"/>
                <a:ext cx="3252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r-Latn-R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sr-Latn-R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sr-Cyrl-R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висина трапеза</a:t>
                </a:r>
                <a:endParaRPr lang="sr-Latn-RS" sz="28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61EBC4-4EDD-443E-B990-E392381FB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379" y="1583475"/>
                <a:ext cx="3252557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00EE9C5-7ABD-49A8-82C8-396292FAE6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56" y="2608816"/>
            <a:ext cx="4322073" cy="23225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CF39C3-A1BF-4BD4-A247-5FFC97258928}"/>
              </a:ext>
            </a:extLst>
          </p:cNvPr>
          <p:cNvSpPr txBox="1"/>
          <p:nvPr/>
        </p:nvSpPr>
        <p:spPr>
          <a:xfrm>
            <a:off x="250443" y="4421293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sr-Latn-RS" sz="24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804A4C-43A7-4B45-9F96-DB81051FEBEA}"/>
              </a:ext>
            </a:extLst>
          </p:cNvPr>
          <p:cNvSpPr txBox="1"/>
          <p:nvPr/>
        </p:nvSpPr>
        <p:spPr>
          <a:xfrm>
            <a:off x="4268715" y="44212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9EB673-88B4-417F-ABFF-24605D776BE0}"/>
              </a:ext>
            </a:extLst>
          </p:cNvPr>
          <p:cNvSpPr txBox="1"/>
          <p:nvPr/>
        </p:nvSpPr>
        <p:spPr>
          <a:xfrm>
            <a:off x="3380706" y="263402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4CAED9-BF58-4C41-8133-8ACC360AC8FA}"/>
              </a:ext>
            </a:extLst>
          </p:cNvPr>
          <p:cNvSpPr txBox="1"/>
          <p:nvPr/>
        </p:nvSpPr>
        <p:spPr>
          <a:xfrm>
            <a:off x="1269506" y="2650996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80D7CB-485E-4B0A-99F8-814FA55F61CB}"/>
              </a:ext>
            </a:extLst>
          </p:cNvPr>
          <p:cNvSpPr txBox="1"/>
          <p:nvPr/>
        </p:nvSpPr>
        <p:spPr>
          <a:xfrm>
            <a:off x="2282998" y="436028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ED55E-4B64-4258-893B-50A8A1E186BA}"/>
              </a:ext>
            </a:extLst>
          </p:cNvPr>
          <p:cNvSpPr txBox="1"/>
          <p:nvPr/>
        </p:nvSpPr>
        <p:spPr>
          <a:xfrm>
            <a:off x="2340803" y="2608816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D1840F-2012-4798-B8FF-AB21FC0039F7}"/>
              </a:ext>
            </a:extLst>
          </p:cNvPr>
          <p:cNvSpPr txBox="1"/>
          <p:nvPr/>
        </p:nvSpPr>
        <p:spPr>
          <a:xfrm>
            <a:off x="3813131" y="333364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A68D3B-BBB1-401F-817D-D81D5C2A7C35}"/>
              </a:ext>
            </a:extLst>
          </p:cNvPr>
          <p:cNvSpPr txBox="1"/>
          <p:nvPr/>
        </p:nvSpPr>
        <p:spPr>
          <a:xfrm>
            <a:off x="855408" y="332671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CD6831-A96F-4334-9A8D-820D1FF83841}"/>
              </a:ext>
            </a:extLst>
          </p:cNvPr>
          <p:cNvSpPr txBox="1"/>
          <p:nvPr/>
        </p:nvSpPr>
        <p:spPr>
          <a:xfrm>
            <a:off x="758445" y="5453361"/>
            <a:ext cx="359495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Једнакокраки трапез</a:t>
            </a:r>
            <a:endParaRPr lang="sr-Latn-RS" sz="28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EE4F1CC-7818-4533-9F45-C3B5F95373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3460" y="2266446"/>
            <a:ext cx="5175515" cy="303886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54068A7-AF83-4A94-B59A-1E7DDE28EAC1}"/>
              </a:ext>
            </a:extLst>
          </p:cNvPr>
          <p:cNvSpPr txBox="1"/>
          <p:nvPr/>
        </p:nvSpPr>
        <p:spPr>
          <a:xfrm>
            <a:off x="5650425" y="4706761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sr-Latn-RS" sz="24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6E524D-8927-41DA-838C-D80814FC8963}"/>
              </a:ext>
            </a:extLst>
          </p:cNvPr>
          <p:cNvSpPr txBox="1"/>
          <p:nvPr/>
        </p:nvSpPr>
        <p:spPr>
          <a:xfrm>
            <a:off x="9958722" y="47005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55B097-9FE7-4671-AFEC-66B6D16BC05A}"/>
              </a:ext>
            </a:extLst>
          </p:cNvPr>
          <p:cNvSpPr txBox="1"/>
          <p:nvPr/>
        </p:nvSpPr>
        <p:spPr>
          <a:xfrm>
            <a:off x="10013992" y="265922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A5DE62-C4A0-45AC-A05E-26B3BD787492}"/>
              </a:ext>
            </a:extLst>
          </p:cNvPr>
          <p:cNvSpPr txBox="1"/>
          <p:nvPr/>
        </p:nvSpPr>
        <p:spPr>
          <a:xfrm>
            <a:off x="7410023" y="2634398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96E741-F346-4485-9BF8-36642F6FC575}"/>
              </a:ext>
            </a:extLst>
          </p:cNvPr>
          <p:cNvSpPr txBox="1"/>
          <p:nvPr/>
        </p:nvSpPr>
        <p:spPr>
          <a:xfrm>
            <a:off x="7798271" y="472881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F8565C-E1E0-427F-A6FE-EB4DBEEB8ED9}"/>
              </a:ext>
            </a:extLst>
          </p:cNvPr>
          <p:cNvSpPr txBox="1"/>
          <p:nvPr/>
        </p:nvSpPr>
        <p:spPr>
          <a:xfrm>
            <a:off x="8738120" y="2530134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E1B8E6-8983-4480-9475-4840E96CF9CE}"/>
              </a:ext>
            </a:extLst>
          </p:cNvPr>
          <p:cNvSpPr txBox="1"/>
          <p:nvPr/>
        </p:nvSpPr>
        <p:spPr>
          <a:xfrm>
            <a:off x="6701304" y="341124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1FD46B0-161E-47E4-AA3B-A95D09F10681}"/>
                  </a:ext>
                </a:extLst>
              </p:cNvPr>
              <p:cNvSpPr txBox="1"/>
              <p:nvPr/>
            </p:nvSpPr>
            <p:spPr>
              <a:xfrm>
                <a:off x="9979949" y="3462434"/>
                <a:ext cx="89684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 </a:t>
                </a:r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Latn-R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sr-Latn-RS" sz="2400" dirty="0"/>
              </a:p>
              <a:p>
                <a:endParaRPr lang="sr-Latn-R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1FD46B0-161E-47E4-AA3B-A95D09F10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949" y="3462434"/>
                <a:ext cx="896849" cy="830997"/>
              </a:xfrm>
              <a:prstGeom prst="rect">
                <a:avLst/>
              </a:prstGeom>
              <a:blipFill>
                <a:blip r:embed="rId8"/>
                <a:stretch>
                  <a:fillRect l="-10204" t="-7353" r="-68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F47C2689-A7EA-41BB-BFF9-C60704F67343}"/>
              </a:ext>
            </a:extLst>
          </p:cNvPr>
          <p:cNvSpPr txBox="1"/>
          <p:nvPr/>
        </p:nvSpPr>
        <p:spPr>
          <a:xfrm>
            <a:off x="6596417" y="5350635"/>
            <a:ext cx="309264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Правоугли трапез</a:t>
            </a:r>
            <a:endParaRPr lang="sr-Latn-RS" sz="2800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21" grpId="0"/>
      <p:bldP spid="16" grpId="0"/>
      <p:bldP spid="17" grpId="0"/>
      <p:bldP spid="18" grpId="0"/>
      <p:bldP spid="23" grpId="0"/>
      <p:bldP spid="24" grpId="0"/>
      <p:bldP spid="25" grpId="0"/>
      <p:bldP spid="26" grpId="0"/>
      <p:bldP spid="27" grpId="0"/>
      <p:bldP spid="28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3434FE-7DC1-4429-A099-BAB17627B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293" y="368440"/>
            <a:ext cx="8156735" cy="47796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1AC106-E9E9-4A1D-8681-E1976F920A81}"/>
              </a:ext>
            </a:extLst>
          </p:cNvPr>
          <p:cNvSpPr txBox="1"/>
          <p:nvPr/>
        </p:nvSpPr>
        <p:spPr>
          <a:xfrm>
            <a:off x="3808520" y="3065016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sr-Latn-RS" sz="24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73D0F-3507-4908-91F5-9AC3B33470E1}"/>
              </a:ext>
            </a:extLst>
          </p:cNvPr>
          <p:cNvSpPr txBox="1"/>
          <p:nvPr/>
        </p:nvSpPr>
        <p:spPr>
          <a:xfrm>
            <a:off x="7892248" y="306501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A2114-E3A1-492B-B9CD-CA7B15D3E236}"/>
              </a:ext>
            </a:extLst>
          </p:cNvPr>
          <p:cNvSpPr txBox="1"/>
          <p:nvPr/>
        </p:nvSpPr>
        <p:spPr>
          <a:xfrm>
            <a:off x="9551031" y="382625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99B85B-5A98-4C97-BA82-1A69E4BE970B}"/>
              </a:ext>
            </a:extLst>
          </p:cNvPr>
          <p:cNvSpPr txBox="1"/>
          <p:nvPr/>
        </p:nvSpPr>
        <p:spPr>
          <a:xfrm>
            <a:off x="9535802" y="710213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C12465-3685-4793-A827-B163CA780EAD}"/>
                  </a:ext>
                </a:extLst>
              </p:cNvPr>
              <p:cNvSpPr txBox="1"/>
              <p:nvPr/>
            </p:nvSpPr>
            <p:spPr>
              <a:xfrm>
                <a:off x="321847" y="811999"/>
                <a:ext cx="25558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8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AB </a:t>
                </a:r>
                <a:r>
                  <a:rPr lang="sr-Latn-R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|</a:t>
                </a:r>
                <a:r>
                  <a:rPr lang="sr-Latn-RS" sz="28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sr-Latn-RS" sz="2800" b="1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sr-Latn-R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Cyrl-RS" sz="28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sr-Latn-RS" sz="2800" b="1" i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</a:t>
                </a:r>
                <a:r>
                  <a:rPr lang="sr-Latn-R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|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C12465-3685-4793-A827-B163CA780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847" y="811999"/>
                <a:ext cx="2555823" cy="523220"/>
              </a:xfrm>
              <a:prstGeom prst="rect">
                <a:avLst/>
              </a:prstGeom>
              <a:blipFill>
                <a:blip r:embed="rId3"/>
                <a:stretch>
                  <a:fillRect l="-5012" t="-11628" b="-3139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A59B55-B2F3-40C1-83A7-867001CB9C96}"/>
                  </a:ext>
                </a:extLst>
              </p:cNvPr>
              <p:cNvSpPr txBox="1"/>
              <p:nvPr/>
            </p:nvSpPr>
            <p:spPr>
              <a:xfrm>
                <a:off x="324512" y="1766106"/>
                <a:ext cx="2658100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|6 </a:t>
                </a:r>
                <a14:m>
                  <m:oMath xmlns:m="http://schemas.openxmlformats.org/officeDocument/2006/math">
                    <m:r>
                      <a:rPr lang="sr-Latn-R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sr-Latn-R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2)|</a:t>
                </a:r>
              </a:p>
              <a:p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|6 + 2|</a:t>
                </a:r>
              </a:p>
              <a:p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8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A59B55-B2F3-40C1-83A7-867001CB9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2" y="1766106"/>
                <a:ext cx="2658100" cy="1384995"/>
              </a:xfrm>
              <a:prstGeom prst="rect">
                <a:avLst/>
              </a:prstGeom>
              <a:blipFill>
                <a:blip r:embed="rId4"/>
                <a:stretch>
                  <a:fillRect l="-4587" t="-4846" r="-3440" b="-1145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7E95A1-1DF8-47B3-966E-2607B5BC79D4}"/>
                  </a:ext>
                </a:extLst>
              </p:cNvPr>
              <p:cNvSpPr txBox="1"/>
              <p:nvPr/>
            </p:nvSpPr>
            <p:spPr>
              <a:xfrm>
                <a:off x="339011" y="3915644"/>
                <a:ext cx="273344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28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CD </a:t>
                </a:r>
                <a:r>
                  <a:rPr lang="sr-Latn-R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|</a:t>
                </a:r>
                <a:r>
                  <a:rPr lang="sr-Latn-RS" sz="28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sr-Latn-RS" sz="2800" b="1" i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sr-Latn-R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RS" sz="2800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sr-Latn-RS" sz="2800" b="1" i="1" baseline="-25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sr-Latn-RS" sz="28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|</a:t>
                </a:r>
              </a:p>
              <a:p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CD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|2</a:t>
                </a:r>
                <a14:m>
                  <m:oMath xmlns:m="http://schemas.openxmlformats.org/officeDocument/2006/math">
                    <m:r>
                      <a:rPr lang="sr-Latn-R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4)|</a:t>
                </a:r>
              </a:p>
              <a:p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CD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|2 + 4|</a:t>
                </a:r>
              </a:p>
              <a:p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CD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6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7E95A1-1DF8-47B3-966E-2607B5BC7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11" y="3915644"/>
                <a:ext cx="2733441" cy="1815882"/>
              </a:xfrm>
              <a:prstGeom prst="rect">
                <a:avLst/>
              </a:prstGeom>
              <a:blipFill>
                <a:blip r:embed="rId5"/>
                <a:stretch>
                  <a:fillRect l="-4688" t="-4027" r="-3125" b="-8389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52D970-61DC-46A5-AC74-36F94A582475}"/>
              </a:ext>
            </a:extLst>
          </p:cNvPr>
          <p:cNvCxnSpPr>
            <a:cxnSpLocks/>
          </p:cNvCxnSpPr>
          <p:nvPr/>
        </p:nvCxnSpPr>
        <p:spPr>
          <a:xfrm>
            <a:off x="11151831" y="2034803"/>
            <a:ext cx="167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B1F500-501A-40F3-B70D-881085831486}"/>
              </a:ext>
            </a:extLst>
          </p:cNvPr>
          <p:cNvCxnSpPr>
            <a:cxnSpLocks/>
          </p:cNvCxnSpPr>
          <p:nvPr/>
        </p:nvCxnSpPr>
        <p:spPr>
          <a:xfrm flipV="1">
            <a:off x="5035557" y="368440"/>
            <a:ext cx="0" cy="17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00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C9F0E4-48C9-4683-936F-A2193EAE751F}"/>
                  </a:ext>
                </a:extLst>
              </p:cNvPr>
              <p:cNvSpPr txBox="1"/>
              <p:nvPr/>
            </p:nvSpPr>
            <p:spPr>
              <a:xfrm>
                <a:off x="71893" y="330448"/>
                <a:ext cx="3559372" cy="79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sr-Latn-R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sr-Latn-R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Latn-R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 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sr-Latn-R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12,5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EC9F0E4-48C9-4683-936F-A2193EAE7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3" y="330448"/>
                <a:ext cx="3559372" cy="795795"/>
              </a:xfrm>
              <a:prstGeom prst="rect">
                <a:avLst/>
              </a:prstGeom>
              <a:blipFill>
                <a:blip r:embed="rId2"/>
                <a:stretch>
                  <a:fillRect l="-4452" r="-2397" b="-992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443218-1A99-49B6-A740-A2822D944D3A}"/>
                  </a:ext>
                </a:extLst>
              </p:cNvPr>
              <p:cNvSpPr txBox="1"/>
              <p:nvPr/>
            </p:nvSpPr>
            <p:spPr>
              <a:xfrm>
                <a:off x="71925" y="1338744"/>
                <a:ext cx="177965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sr-Latn-R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5</a:t>
                </a:r>
              </a:p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15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443218-1A99-49B6-A740-A2822D944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25" y="1338744"/>
                <a:ext cx="1779654" cy="1077218"/>
              </a:xfrm>
              <a:prstGeom prst="rect">
                <a:avLst/>
              </a:prstGeom>
              <a:blipFill>
                <a:blip r:embed="rId3"/>
                <a:stretch>
                  <a:fillRect l="-8904" t="-7386" r="-7534" b="-18182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94EEE6-5176-41F5-B79C-C6E26F2879FE}"/>
                  </a:ext>
                </a:extLst>
              </p:cNvPr>
              <p:cNvSpPr txBox="1"/>
              <p:nvPr/>
            </p:nvSpPr>
            <p:spPr>
              <a:xfrm>
                <a:off x="-57677" y="2404401"/>
                <a:ext cx="2661306" cy="795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sr-Latn-R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7,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5 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94EEE6-5176-41F5-B79C-C6E26F287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677" y="2404401"/>
                <a:ext cx="2661306" cy="795795"/>
              </a:xfrm>
              <a:prstGeom prst="rect">
                <a:avLst/>
              </a:prstGeom>
              <a:blipFill>
                <a:blip r:embed="rId4"/>
                <a:stretch>
                  <a:fillRect l="-5963" r="-3670" b="-992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E58E66F-E565-427E-B44D-99B8B5223FF6}"/>
              </a:ext>
            </a:extLst>
          </p:cNvPr>
          <p:cNvSpPr txBox="1"/>
          <p:nvPr/>
        </p:nvSpPr>
        <p:spPr>
          <a:xfrm>
            <a:off x="144497" y="5427223"/>
            <a:ext cx="30155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sr-Latn-RS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sr-Latn-RS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sr-Latn-RS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  <a:p>
            <a:r>
              <a:rPr lang="sr-Latn-RS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 = 35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C9CAFA-6AFC-48E0-A797-A6F86FCEE838}"/>
              </a:ext>
            </a:extLst>
          </p:cNvPr>
          <p:cNvGrpSpPr/>
          <p:nvPr/>
        </p:nvGrpSpPr>
        <p:grpSpPr>
          <a:xfrm>
            <a:off x="2401455" y="963904"/>
            <a:ext cx="9322042" cy="4624580"/>
            <a:chOff x="2440289" y="850733"/>
            <a:chExt cx="9322042" cy="54790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99BB2E-8922-4ED9-B106-A61B18960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40289" y="905522"/>
              <a:ext cx="9322042" cy="5424257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3DA98BB-8966-43FD-BFFF-C276C5F68890}"/>
                </a:ext>
              </a:extLst>
            </p:cNvPr>
            <p:cNvCxnSpPr/>
            <p:nvPr/>
          </p:nvCxnSpPr>
          <p:spPr>
            <a:xfrm flipV="1">
              <a:off x="3000652" y="850733"/>
              <a:ext cx="0" cy="2041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81F5C45-2B48-4CDF-9B0C-44E108E074A4}"/>
                </a:ext>
              </a:extLst>
            </p:cNvPr>
            <p:cNvCxnSpPr>
              <a:cxnSpLocks/>
            </p:cNvCxnSpPr>
            <p:nvPr/>
          </p:nvCxnSpPr>
          <p:spPr>
            <a:xfrm>
              <a:off x="11595134" y="2760911"/>
              <a:ext cx="1671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257B641-B702-446C-ACD9-3DE918C87DA6}"/>
              </a:ext>
            </a:extLst>
          </p:cNvPr>
          <p:cNvSpPr txBox="1"/>
          <p:nvPr/>
        </p:nvSpPr>
        <p:spPr>
          <a:xfrm>
            <a:off x="6130030" y="4842448"/>
            <a:ext cx="381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sr-Latn-R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24852F-F4CE-4169-947C-F44CB1B69C9F}"/>
              </a:ext>
            </a:extLst>
          </p:cNvPr>
          <p:cNvSpPr/>
          <p:nvPr/>
        </p:nvSpPr>
        <p:spPr>
          <a:xfrm>
            <a:off x="7638412" y="314947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sr-Latn-RS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C02DDD-83D0-48D7-AB3E-0C6D7DD7F6D0}"/>
              </a:ext>
            </a:extLst>
          </p:cNvPr>
          <p:cNvSpPr/>
          <p:nvPr/>
        </p:nvSpPr>
        <p:spPr>
          <a:xfrm>
            <a:off x="8364023" y="487797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sr-Latn-RS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71CD14-0F83-442E-9A5B-858C86A9C929}"/>
              </a:ext>
            </a:extLst>
          </p:cNvPr>
          <p:cNvSpPr/>
          <p:nvPr/>
        </p:nvSpPr>
        <p:spPr>
          <a:xfrm rot="10800000" flipH="1" flipV="1">
            <a:off x="9197284" y="3136613"/>
            <a:ext cx="381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sr-Latn-R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43F036-9B97-4A5F-8E95-615CFA2300A4}"/>
              </a:ext>
            </a:extLst>
          </p:cNvPr>
          <p:cNvSpPr txBox="1"/>
          <p:nvPr/>
        </p:nvSpPr>
        <p:spPr>
          <a:xfrm>
            <a:off x="9882206" y="4877972"/>
            <a:ext cx="61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sr-Latn-R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5C903A-CF1F-4860-927C-35BCA257B5D3}"/>
              </a:ext>
            </a:extLst>
          </p:cNvPr>
          <p:cNvSpPr txBox="1"/>
          <p:nvPr/>
        </p:nvSpPr>
        <p:spPr>
          <a:xfrm>
            <a:off x="6701698" y="3319008"/>
            <a:ext cx="656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sr-Latn-RS" sz="3200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6C9BAC-C9BC-4B4F-82AD-961440212638}"/>
              </a:ext>
            </a:extLst>
          </p:cNvPr>
          <p:cNvSpPr txBox="1"/>
          <p:nvPr/>
        </p:nvSpPr>
        <p:spPr>
          <a:xfrm>
            <a:off x="8221521" y="3317868"/>
            <a:ext cx="735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sr-Latn-RS" sz="3200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F98A59-302E-423A-AE11-8F2ADE3D98C4}"/>
              </a:ext>
            </a:extLst>
          </p:cNvPr>
          <p:cNvSpPr txBox="1"/>
          <p:nvPr/>
        </p:nvSpPr>
        <p:spPr>
          <a:xfrm>
            <a:off x="9492700" y="3329026"/>
            <a:ext cx="80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sr-Latn-RS" sz="3200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B79AB-475E-4AC2-91EA-2ABE8D98F8D9}"/>
              </a:ext>
            </a:extLst>
          </p:cNvPr>
          <p:cNvSpPr txBox="1"/>
          <p:nvPr/>
        </p:nvSpPr>
        <p:spPr>
          <a:xfrm>
            <a:off x="3600055" y="236571"/>
            <a:ext cx="734008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R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Пример</a:t>
            </a:r>
            <a:r>
              <a:rPr lang="sr-Latn-R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sr-Cyrl-RS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Израчунати површину трапеза на слици.</a:t>
            </a:r>
            <a:endParaRPr lang="sr-Latn-R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80B0FD-3090-42BF-87A1-81A8430DE0CE}"/>
              </a:ext>
            </a:extLst>
          </p:cNvPr>
          <p:cNvSpPr txBox="1"/>
          <p:nvPr/>
        </p:nvSpPr>
        <p:spPr>
          <a:xfrm>
            <a:off x="4615053" y="4864718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sr-Latn-RS" sz="28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D61DB6-3CC2-4DCB-8F4C-24D6D1110B26}"/>
              </a:ext>
            </a:extLst>
          </p:cNvPr>
          <p:cNvSpPr txBox="1"/>
          <p:nvPr/>
        </p:nvSpPr>
        <p:spPr>
          <a:xfrm>
            <a:off x="10651073" y="480221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endParaRPr lang="sr-Latn-RS" sz="28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D9CA97-3F82-412A-AC5F-56C3B78E619F}"/>
              </a:ext>
            </a:extLst>
          </p:cNvPr>
          <p:cNvSpPr txBox="1"/>
          <p:nvPr/>
        </p:nvSpPr>
        <p:spPr>
          <a:xfrm>
            <a:off x="9116475" y="1438025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endParaRPr lang="sr-Latn-RS" sz="28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A8819C-D680-4AA7-83F1-8BC161C3341E}"/>
              </a:ext>
            </a:extLst>
          </p:cNvPr>
          <p:cNvSpPr txBox="1"/>
          <p:nvPr/>
        </p:nvSpPr>
        <p:spPr>
          <a:xfrm>
            <a:off x="7381061" y="1438025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sr-Latn-RS" sz="28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94D3BF-97E3-4FDF-9CD3-2C55E9BD115D}"/>
              </a:ext>
            </a:extLst>
          </p:cNvPr>
          <p:cNvSpPr txBox="1"/>
          <p:nvPr/>
        </p:nvSpPr>
        <p:spPr>
          <a:xfrm>
            <a:off x="9164371" y="4802216"/>
            <a:ext cx="51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sr-Latn-RS" sz="2800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5F47D6-2758-428E-98F1-D89F8CDEA7F0}"/>
              </a:ext>
            </a:extLst>
          </p:cNvPr>
          <p:cNvSpPr txBox="1"/>
          <p:nvPr/>
        </p:nvSpPr>
        <p:spPr>
          <a:xfrm>
            <a:off x="7203702" y="480221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sz="28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sr-Latn-RS" sz="2800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6" grpId="0" animBg="1"/>
      <p:bldP spid="8" grpId="0"/>
      <p:bldP spid="11" grpId="0"/>
      <p:bldP spid="18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633106-03EB-4121-8F1B-5C0B379F82D4}"/>
                  </a:ext>
                </a:extLst>
              </p:cNvPr>
              <p:cNvSpPr txBox="1"/>
              <p:nvPr/>
            </p:nvSpPr>
            <p:spPr>
              <a:xfrm>
                <a:off x="976783" y="1004365"/>
                <a:ext cx="1735989" cy="116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sr-Latn-RS" sz="32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7633106-03EB-4121-8F1B-5C0B379F8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83" y="1004365"/>
                <a:ext cx="1735989" cy="1168333"/>
              </a:xfrm>
              <a:prstGeom prst="rect">
                <a:avLst/>
              </a:prstGeom>
              <a:blipFill>
                <a:blip r:embed="rId3"/>
                <a:stretch>
                  <a:fillRect l="-842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F45A0E-E1F9-4B68-9727-6401067454D4}"/>
                  </a:ext>
                </a:extLst>
              </p:cNvPr>
              <p:cNvSpPr txBox="1"/>
              <p:nvPr/>
            </p:nvSpPr>
            <p:spPr>
              <a:xfrm>
                <a:off x="902324" y="2526825"/>
                <a:ext cx="1748107" cy="799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sr-Latn-R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F45A0E-E1F9-4B68-9727-640106745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24" y="2526825"/>
                <a:ext cx="1748107" cy="799001"/>
              </a:xfrm>
              <a:prstGeom prst="rect">
                <a:avLst/>
              </a:prstGeom>
              <a:blipFill>
                <a:blip r:embed="rId4"/>
                <a:stretch>
                  <a:fillRect l="-8711" b="-992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A14014-47C9-4F8A-87BC-E5804F63CB0F}"/>
                  </a:ext>
                </a:extLst>
              </p:cNvPr>
              <p:cNvSpPr txBox="1"/>
              <p:nvPr/>
            </p:nvSpPr>
            <p:spPr>
              <a:xfrm>
                <a:off x="944530" y="1838876"/>
                <a:ext cx="180587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sr-Latn-R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sr-Latn-RS" sz="3200" dirty="0"/>
              </a:p>
              <a:p>
                <a:endParaRPr lang="sr-Latn-RS" sz="3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A14014-47C9-4F8A-87BC-E5804F63C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30" y="1838876"/>
                <a:ext cx="1805879" cy="1077218"/>
              </a:xfrm>
              <a:prstGeom prst="rect">
                <a:avLst/>
              </a:prstGeom>
              <a:blipFill>
                <a:blip r:embed="rId5"/>
                <a:stretch>
                  <a:fillRect l="-8784" t="-852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1AB1679-4947-4D55-A172-25E5233F89F8}"/>
              </a:ext>
            </a:extLst>
          </p:cNvPr>
          <p:cNvSpPr txBox="1"/>
          <p:nvPr/>
        </p:nvSpPr>
        <p:spPr>
          <a:xfrm>
            <a:off x="326371" y="3429000"/>
            <a:ext cx="30155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sr-Latn-RS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sr-Latn-RS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sr-Latn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sr-Latn-RS" sz="3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sr-Latn-RS" sz="32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938495-DD55-4356-ACC0-18D10014349D}"/>
                  </a:ext>
                </a:extLst>
              </p:cNvPr>
              <p:cNvSpPr txBox="1"/>
              <p:nvPr/>
            </p:nvSpPr>
            <p:spPr>
              <a:xfrm>
                <a:off x="3550293" y="906286"/>
                <a:ext cx="3769686" cy="799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sr-Latn-R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:r>
                  <a:rPr lang="sr-Latn-R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sr-Latn-R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938495-DD55-4356-ACC0-18D100143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293" y="906286"/>
                <a:ext cx="3769686" cy="799001"/>
              </a:xfrm>
              <a:prstGeom prst="rect">
                <a:avLst/>
              </a:prstGeom>
              <a:blipFill>
                <a:blip r:embed="rId6"/>
                <a:stretch>
                  <a:fillRect l="-3231" b="-992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8EF742-413B-4997-8383-AF4439D37BBE}"/>
                  </a:ext>
                </a:extLst>
              </p:cNvPr>
              <p:cNvSpPr txBox="1"/>
              <p:nvPr/>
            </p:nvSpPr>
            <p:spPr>
              <a:xfrm>
                <a:off x="3617619" y="1767025"/>
                <a:ext cx="3536224" cy="4320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sr-Latn-R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sr-Latn-RS" sz="32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3200" dirty="0"/>
                  <a:t>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sr-Latn-RS" sz="3200" dirty="0"/>
              </a:p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r-Latn-RS" sz="3200" dirty="0"/>
                  <a:t> </a:t>
                </a:r>
                <a:r>
                  <a:rPr lang="sr-Latn-R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sr-Latn-RS" sz="3200" dirty="0"/>
                  <a:t>)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3200" dirty="0"/>
                  <a:t>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sr-Latn-RS" sz="3200" dirty="0"/>
              </a:p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sr-Cyrl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r-Latn-R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Latn-RS" sz="3200" dirty="0"/>
                  <a:t>)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3200" dirty="0"/>
                  <a:t>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sr-Latn-RS" sz="3200" dirty="0"/>
              </a:p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Latn-RS" sz="3200" dirty="0"/>
                  <a:t> 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3200" dirty="0"/>
                  <a:t>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sr-Latn-RS" sz="3200" dirty="0"/>
              </a:p>
              <a:p>
                <a:endParaRPr lang="sr-Latn-RS" sz="3200" i="1" dirty="0"/>
              </a:p>
              <a:p>
                <a:endParaRPr lang="sr-Latn-RS" sz="3200" dirty="0"/>
              </a:p>
              <a:p>
                <a:endParaRPr lang="sr-Latn-R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8EF742-413B-4997-8383-AF4439D37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619" y="1767025"/>
                <a:ext cx="3536224" cy="4320093"/>
              </a:xfrm>
              <a:prstGeom prst="rect">
                <a:avLst/>
              </a:prstGeom>
              <a:blipFill>
                <a:blip r:embed="rId7"/>
                <a:stretch>
                  <a:fillRect l="-4303" t="-705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F1B39CB-C32E-4721-A7BA-BB5AE7C86673}"/>
              </a:ext>
            </a:extLst>
          </p:cNvPr>
          <p:cNvGrpSpPr/>
          <p:nvPr/>
        </p:nvGrpSpPr>
        <p:grpSpPr>
          <a:xfrm>
            <a:off x="6758630" y="1767025"/>
            <a:ext cx="5236475" cy="2602997"/>
            <a:chOff x="6680475" y="1866694"/>
            <a:chExt cx="5236475" cy="260299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D543C4-2FDE-484C-823A-253FD5E30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836" b="89930" l="6752" r="9534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80475" y="1866694"/>
              <a:ext cx="5236475" cy="26029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E39C2A9-2288-47C8-9847-B0D5E3F5FBCB}"/>
                    </a:ext>
                  </a:extLst>
                </p:cNvPr>
                <p:cNvSpPr/>
                <p:nvPr/>
              </p:nvSpPr>
              <p:spPr>
                <a:xfrm>
                  <a:off x="7861831" y="4030553"/>
                  <a:ext cx="3679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sr-Latn-RS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E39C2A9-2288-47C8-9847-B0D5E3F5FB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1831" y="4030553"/>
                  <a:ext cx="36798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r-Latn-R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23FF7A9-6E0F-4B21-BDA5-F7CF12C43ADC}"/>
                    </a:ext>
                  </a:extLst>
                </p:cNvPr>
                <p:cNvSpPr/>
                <p:nvPr/>
              </p:nvSpPr>
              <p:spPr>
                <a:xfrm>
                  <a:off x="10739454" y="3982681"/>
                  <a:ext cx="3713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sr-Latn-R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23FF7A9-6E0F-4B21-BDA5-F7CF12C43A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9454" y="3982681"/>
                  <a:ext cx="371384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sr-Latn-R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A04EE94-6724-4842-9EF3-781422642453}"/>
                    </a:ext>
                  </a:extLst>
                </p:cNvPr>
                <p:cNvSpPr/>
                <p:nvPr/>
              </p:nvSpPr>
              <p:spPr>
                <a:xfrm>
                  <a:off x="9489493" y="1962579"/>
                  <a:ext cx="36420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sr-Latn-R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sr-Latn-R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A04EE94-6724-4842-9EF3-7814226424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9493" y="1962579"/>
                  <a:ext cx="36420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r-Latn-R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22668D5-73AE-45EA-AA2E-7AF125E64E49}"/>
                    </a:ext>
                  </a:extLst>
                </p:cNvPr>
                <p:cNvSpPr/>
                <p:nvPr/>
              </p:nvSpPr>
              <p:spPr>
                <a:xfrm>
                  <a:off x="9452104" y="4053641"/>
                  <a:ext cx="36420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sr-Latn-R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oMath>
                    </m:oMathPara>
                  </a14:m>
                  <a:endParaRPr lang="sr-Latn-R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22668D5-73AE-45EA-AA2E-7AF125E64E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2104" y="4053641"/>
                  <a:ext cx="36420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r-Latn-R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D5DA73B-70CE-41E1-9D91-AEB9EAC11BF2}"/>
                    </a:ext>
                  </a:extLst>
                </p:cNvPr>
                <p:cNvSpPr/>
                <p:nvPr/>
              </p:nvSpPr>
              <p:spPr>
                <a:xfrm>
                  <a:off x="8927253" y="3061055"/>
                  <a:ext cx="3697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sr-Latn-RS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D5DA73B-70CE-41E1-9D91-AEB9EAC11B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7253" y="3061055"/>
                  <a:ext cx="369781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r-Latn-R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7D9D2B2-0B67-4D07-BAC4-D27E422934F5}"/>
                    </a:ext>
                  </a:extLst>
                </p:cNvPr>
                <p:cNvSpPr/>
                <p:nvPr/>
              </p:nvSpPr>
              <p:spPr>
                <a:xfrm>
                  <a:off x="10336566" y="3061055"/>
                  <a:ext cx="36978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sr-Latn-R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7D9D2B2-0B67-4D07-BAC4-D27E422934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6566" y="3061055"/>
                  <a:ext cx="369781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r-Latn-R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9262E49-49C7-4418-BAE2-4991703A335B}"/>
                </a:ext>
              </a:extLst>
            </p:cNvPr>
            <p:cNvSpPr/>
            <p:nvPr/>
          </p:nvSpPr>
          <p:spPr>
            <a:xfrm>
              <a:off x="8250502" y="3245721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sr-Latn-RS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sr-Latn-R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935194-F5B0-44E2-8B0E-60C41810F556}"/>
                </a:ext>
              </a:extLst>
            </p:cNvPr>
            <p:cNvSpPr/>
            <p:nvPr/>
          </p:nvSpPr>
          <p:spPr>
            <a:xfrm>
              <a:off x="9452104" y="3233337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sr-Latn-RS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sr-Latn-RS" i="1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ADA4F0D-D837-410E-A9F4-EB3BD16FE1D4}"/>
                </a:ext>
              </a:extLst>
            </p:cNvPr>
            <p:cNvSpPr/>
            <p:nvPr/>
          </p:nvSpPr>
          <p:spPr>
            <a:xfrm>
              <a:off x="10524074" y="3244334"/>
              <a:ext cx="4010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P</a:t>
              </a:r>
              <a:r>
                <a:rPr lang="sr-Latn-RS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sr-Latn-R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B79EA0-9CFC-463D-BE01-0C5FE1DBE672}"/>
                  </a:ext>
                </a:extLst>
              </p:cNvPr>
              <p:cNvSpPr/>
              <p:nvPr/>
            </p:nvSpPr>
            <p:spPr>
              <a:xfrm>
                <a:off x="3788061" y="4706469"/>
                <a:ext cx="2380652" cy="79900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sr-Latn-R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EB79EA0-9CFC-463D-BE01-0C5FE1DBE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061" y="4706469"/>
                <a:ext cx="2380652" cy="799001"/>
              </a:xfrm>
              <a:prstGeom prst="rect">
                <a:avLst/>
              </a:prstGeom>
              <a:blipFill>
                <a:blip r:embed="rId16"/>
                <a:stretch>
                  <a:fillRect l="-6378" b="-909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7CBF990-5ABA-4DA3-BB7B-4DC03D91C0F8}"/>
              </a:ext>
            </a:extLst>
          </p:cNvPr>
          <p:cNvSpPr txBox="1"/>
          <p:nvPr/>
        </p:nvSpPr>
        <p:spPr>
          <a:xfrm>
            <a:off x="464994" y="4489625"/>
            <a:ext cx="3573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Формула за површину трапеза:</a:t>
            </a:r>
            <a:endParaRPr lang="sr-Latn-R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5C67450-9583-49BB-9377-05633A2C13D9}"/>
              </a:ext>
            </a:extLst>
          </p:cNvPr>
          <p:cNvSpPr/>
          <p:nvPr/>
        </p:nvSpPr>
        <p:spPr>
          <a:xfrm rot="5400000">
            <a:off x="9136357" y="2172503"/>
            <a:ext cx="466753" cy="432471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CB798A-8A8B-4FCB-B91D-0D2067B27C73}"/>
                  </a:ext>
                </a:extLst>
              </p:cNvPr>
              <p:cNvSpPr txBox="1"/>
              <p:nvPr/>
            </p:nvSpPr>
            <p:spPr>
              <a:xfrm>
                <a:off x="9181206" y="4645768"/>
                <a:ext cx="3913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0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sr-Latn-R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CB798A-8A8B-4FCB-B91D-0D2067B27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206" y="4645768"/>
                <a:ext cx="391325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5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5EFE57-1439-4119-957F-169F09191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2" b="89847" l="8600" r="958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1735" y="2313854"/>
            <a:ext cx="8892253" cy="3654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AF48-6C08-4C19-843B-95445F67E375}"/>
                  </a:ext>
                </a:extLst>
              </p:cNvPr>
              <p:cNvSpPr txBox="1"/>
              <p:nvPr/>
            </p:nvSpPr>
            <p:spPr>
              <a:xfrm>
                <a:off x="316330" y="1445974"/>
                <a:ext cx="482510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Latn-R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CF</a:t>
                </a:r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sr-Latn-R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FB</a:t>
                </a:r>
              </a:p>
              <a:p>
                <a14:m>
                  <m:oMath xmlns:m="http://schemas.openxmlformats.org/officeDocument/2006/math">
                    <m:r>
                      <a:rPr lang="sr-Latn-RS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sr-Latn-R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DFC </a:t>
                </a:r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sr-Latn-R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BFG</a:t>
                </a:r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 унакрсни углови)</a:t>
                </a:r>
              </a:p>
              <a:p>
                <a14:m>
                  <m:oMath xmlns:m="http://schemas.openxmlformats.org/officeDocument/2006/math">
                    <m:r>
                      <a:rPr lang="sr-Latn-RS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sr-Latn-R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DCF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sr-Latn-R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FBG</a:t>
                </a:r>
                <a:endParaRPr lang="sr-Latn-R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8CAF48-6C08-4C19-843B-95445F67E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30" y="1445974"/>
                <a:ext cx="4825103" cy="1200329"/>
              </a:xfrm>
              <a:prstGeom prst="rect">
                <a:avLst/>
              </a:prstGeom>
              <a:blipFill>
                <a:blip r:embed="rId4"/>
                <a:stretch>
                  <a:fillRect l="-2023" t="-4061" r="-885" b="-1066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Down 2">
            <a:extLst>
              <a:ext uri="{FF2B5EF4-FFF2-40B4-BE49-F238E27FC236}">
                <a16:creationId xmlns:a16="http://schemas.microsoft.com/office/drawing/2014/main" id="{89E3A271-D801-4C4C-ABA9-A7CAB4FFDA7C}"/>
              </a:ext>
            </a:extLst>
          </p:cNvPr>
          <p:cNvSpPr/>
          <p:nvPr/>
        </p:nvSpPr>
        <p:spPr>
          <a:xfrm>
            <a:off x="1389448" y="2729837"/>
            <a:ext cx="484632" cy="1200329"/>
          </a:xfrm>
          <a:prstGeom prst="down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CD0B97-868B-4DC7-8B77-1ABA4A29B7D7}"/>
                  </a:ext>
                </a:extLst>
              </p:cNvPr>
              <p:cNvSpPr txBox="1"/>
              <p:nvPr/>
            </p:nvSpPr>
            <p:spPr>
              <a:xfrm>
                <a:off x="316330" y="4014619"/>
                <a:ext cx="25356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R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𝑫𝑭𝑪</m:t>
                      </m:r>
                      <m:r>
                        <a:rPr lang="sr-Latn-R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≅ ∆ </m:t>
                      </m:r>
                      <m:r>
                        <a:rPr lang="sr-Latn-R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𝑮𝑭𝑩</m:t>
                      </m:r>
                    </m:oMath>
                  </m:oMathPara>
                </a14:m>
                <a:endParaRPr lang="sr-Latn-RS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CD0B97-868B-4DC7-8B77-1ABA4A29B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30" y="4014619"/>
                <a:ext cx="253569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B5C17BA-E397-46AE-8E33-5D6BAA426C10}"/>
              </a:ext>
            </a:extLst>
          </p:cNvPr>
          <p:cNvSpPr txBox="1"/>
          <p:nvPr/>
        </p:nvSpPr>
        <p:spPr>
          <a:xfrm>
            <a:off x="1828090" y="2990231"/>
            <a:ext cx="972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(УСУ)</a:t>
            </a:r>
            <a:endParaRPr lang="sr-Latn-R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CE7F493-FB4D-421E-9930-F689ACDBEBE2}"/>
              </a:ext>
            </a:extLst>
          </p:cNvPr>
          <p:cNvSpPr/>
          <p:nvPr/>
        </p:nvSpPr>
        <p:spPr>
          <a:xfrm>
            <a:off x="1384207" y="4519218"/>
            <a:ext cx="484632" cy="1260790"/>
          </a:xfrm>
          <a:prstGeom prst="down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72AB66-9BCB-4FB4-B555-5F565C178A68}"/>
              </a:ext>
            </a:extLst>
          </p:cNvPr>
          <p:cNvSpPr txBox="1"/>
          <p:nvPr/>
        </p:nvSpPr>
        <p:spPr>
          <a:xfrm>
            <a:off x="3218298" y="5035378"/>
            <a:ext cx="64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А</a:t>
            </a:r>
            <a:endParaRPr lang="sr-Latn-RS" sz="20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351D13-8F36-4580-B6AC-34A91A419C1D}"/>
              </a:ext>
            </a:extLst>
          </p:cNvPr>
          <p:cNvSpPr txBox="1"/>
          <p:nvPr/>
        </p:nvSpPr>
        <p:spPr>
          <a:xfrm>
            <a:off x="8627015" y="5048460"/>
            <a:ext cx="36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69A4C7-DB9C-4AD1-B966-25BDF82B4430}"/>
              </a:ext>
            </a:extLst>
          </p:cNvPr>
          <p:cNvSpPr txBox="1"/>
          <p:nvPr/>
        </p:nvSpPr>
        <p:spPr>
          <a:xfrm>
            <a:off x="7509987" y="2926791"/>
            <a:ext cx="32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376A80-79CB-4E5C-B68A-AA4B4F9F9F1C}"/>
              </a:ext>
            </a:extLst>
          </p:cNvPr>
          <p:cNvSpPr txBox="1"/>
          <p:nvPr/>
        </p:nvSpPr>
        <p:spPr>
          <a:xfrm>
            <a:off x="5406937" y="2946904"/>
            <a:ext cx="570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3901C5-1479-4B47-B4C3-C88608E18DCE}"/>
              </a:ext>
            </a:extLst>
          </p:cNvPr>
          <p:cNvSpPr txBox="1"/>
          <p:nvPr/>
        </p:nvSpPr>
        <p:spPr>
          <a:xfrm>
            <a:off x="8166161" y="3814564"/>
            <a:ext cx="48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F0A268-4670-418F-930E-4AA4DE6D800E}"/>
              </a:ext>
            </a:extLst>
          </p:cNvPr>
          <p:cNvSpPr txBox="1"/>
          <p:nvPr/>
        </p:nvSpPr>
        <p:spPr>
          <a:xfrm>
            <a:off x="10757774" y="5048460"/>
            <a:ext cx="373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</a:p>
        </p:txBody>
      </p:sp>
      <p:sp>
        <p:nvSpPr>
          <p:cNvPr id="39" name="Arrow: Curved Down 38">
            <a:extLst>
              <a:ext uri="{FF2B5EF4-FFF2-40B4-BE49-F238E27FC236}">
                <a16:creationId xmlns:a16="http://schemas.microsoft.com/office/drawing/2014/main" id="{A77C6A01-7588-427F-9A55-67836C3FE63C}"/>
              </a:ext>
            </a:extLst>
          </p:cNvPr>
          <p:cNvSpPr/>
          <p:nvPr/>
        </p:nvSpPr>
        <p:spPr>
          <a:xfrm rot="1761285">
            <a:off x="8185543" y="3084080"/>
            <a:ext cx="1608862" cy="1064724"/>
          </a:xfrm>
          <a:prstGeom prst="curvedDownArrow">
            <a:avLst>
              <a:gd name="adj1" fmla="val 25324"/>
              <a:gd name="adj2" fmla="val 44684"/>
              <a:gd name="adj3" fmla="val 23996"/>
            </a:avLst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AEDB6A-7819-4E36-B5CA-B43F8CB4DFED}"/>
              </a:ext>
            </a:extLst>
          </p:cNvPr>
          <p:cNvGrpSpPr/>
          <p:nvPr/>
        </p:nvGrpSpPr>
        <p:grpSpPr>
          <a:xfrm>
            <a:off x="3346397" y="5380189"/>
            <a:ext cx="5406504" cy="1084268"/>
            <a:chOff x="3358903" y="4706742"/>
            <a:chExt cx="5406504" cy="1084268"/>
          </a:xfrm>
        </p:grpSpPr>
        <p:sp>
          <p:nvSpPr>
            <p:cNvPr id="43" name="Left Brace 42">
              <a:extLst>
                <a:ext uri="{FF2B5EF4-FFF2-40B4-BE49-F238E27FC236}">
                  <a16:creationId xmlns:a16="http://schemas.microsoft.com/office/drawing/2014/main" id="{9DE382BE-AE8B-40B4-A23F-47CEFD9B430A}"/>
                </a:ext>
              </a:extLst>
            </p:cNvPr>
            <p:cNvSpPr/>
            <p:nvPr/>
          </p:nvSpPr>
          <p:spPr>
            <a:xfrm rot="16200000">
              <a:off x="5762642" y="2303003"/>
              <a:ext cx="599025" cy="5406504"/>
            </a:xfrm>
            <a:prstGeom prst="leftBrace">
              <a:avLst>
                <a:gd name="adj1" fmla="val 42940"/>
                <a:gd name="adj2" fmla="val 50164"/>
              </a:avLst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F71DF25-8EDB-4741-8C59-852ACB308CE9}"/>
                </a:ext>
              </a:extLst>
            </p:cNvPr>
            <p:cNvSpPr txBox="1"/>
            <p:nvPr/>
          </p:nvSpPr>
          <p:spPr>
            <a:xfrm>
              <a:off x="5860358" y="5390900"/>
              <a:ext cx="471283" cy="40011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RS" sz="20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124150-D049-4BCD-8B3C-9131A930F0B9}"/>
              </a:ext>
            </a:extLst>
          </p:cNvPr>
          <p:cNvGrpSpPr/>
          <p:nvPr/>
        </p:nvGrpSpPr>
        <p:grpSpPr>
          <a:xfrm>
            <a:off x="5542182" y="2199546"/>
            <a:ext cx="2130641" cy="828588"/>
            <a:chOff x="5486782" y="1273434"/>
            <a:chExt cx="2130641" cy="828588"/>
          </a:xfrm>
        </p:grpSpPr>
        <p:sp>
          <p:nvSpPr>
            <p:cNvPr id="45" name="Left Brace 44">
              <a:extLst>
                <a:ext uri="{FF2B5EF4-FFF2-40B4-BE49-F238E27FC236}">
                  <a16:creationId xmlns:a16="http://schemas.microsoft.com/office/drawing/2014/main" id="{EA1C18D8-3542-40E2-9E26-D739D52B70A5}"/>
                </a:ext>
              </a:extLst>
            </p:cNvPr>
            <p:cNvSpPr/>
            <p:nvPr/>
          </p:nvSpPr>
          <p:spPr>
            <a:xfrm rot="5400000">
              <a:off x="6397095" y="881693"/>
              <a:ext cx="310016" cy="2130641"/>
            </a:xfrm>
            <a:prstGeom prst="leftBrace">
              <a:avLst>
                <a:gd name="adj1" fmla="val 68469"/>
                <a:gd name="adj2" fmla="val 50417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EFA070D-B6AB-464A-8D75-520E7A51C25C}"/>
                </a:ext>
              </a:extLst>
            </p:cNvPr>
            <p:cNvSpPr txBox="1"/>
            <p:nvPr/>
          </p:nvSpPr>
          <p:spPr>
            <a:xfrm>
              <a:off x="6375098" y="1273434"/>
              <a:ext cx="353244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RS" sz="20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465AFF7-F15E-404E-9DFE-7C1A68700B9C}"/>
                  </a:ext>
                </a:extLst>
              </p:cNvPr>
              <p:cNvSpPr txBox="1"/>
              <p:nvPr/>
            </p:nvSpPr>
            <p:spPr>
              <a:xfrm>
                <a:off x="5048813" y="4066005"/>
                <a:ext cx="4933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sr-Latn-RS" sz="2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465AFF7-F15E-404E-9DFE-7C1A68700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813" y="4066005"/>
                <a:ext cx="49336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25B913B-3AAC-4839-9954-8244B38DD9D2}"/>
              </a:ext>
            </a:extLst>
          </p:cNvPr>
          <p:cNvGrpSpPr/>
          <p:nvPr/>
        </p:nvGrpSpPr>
        <p:grpSpPr>
          <a:xfrm>
            <a:off x="8809895" y="5399323"/>
            <a:ext cx="2139519" cy="932573"/>
            <a:chOff x="8832010" y="4598999"/>
            <a:chExt cx="2139519" cy="932573"/>
          </a:xfrm>
        </p:grpSpPr>
        <p:sp>
          <p:nvSpPr>
            <p:cNvPr id="57" name="Right Brace 56">
              <a:extLst>
                <a:ext uri="{FF2B5EF4-FFF2-40B4-BE49-F238E27FC236}">
                  <a16:creationId xmlns:a16="http://schemas.microsoft.com/office/drawing/2014/main" id="{BD3BA764-F423-4A35-8EFD-65659DE07A34}"/>
                </a:ext>
              </a:extLst>
            </p:cNvPr>
            <p:cNvSpPr/>
            <p:nvPr/>
          </p:nvSpPr>
          <p:spPr>
            <a:xfrm rot="5400000">
              <a:off x="9701715" y="3729294"/>
              <a:ext cx="400109" cy="2139519"/>
            </a:xfrm>
            <a:prstGeom prst="rightBrace">
              <a:avLst>
                <a:gd name="adj1" fmla="val 32740"/>
                <a:gd name="adj2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E963CCD-DB2A-4464-800F-25FEC69B970D}"/>
                </a:ext>
              </a:extLst>
            </p:cNvPr>
            <p:cNvSpPr txBox="1"/>
            <p:nvPr/>
          </p:nvSpPr>
          <p:spPr>
            <a:xfrm>
              <a:off x="9742718" y="5131462"/>
              <a:ext cx="353244" cy="40011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RS" sz="20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B0F3A5C-B8A9-4102-970C-1D84DD32F10D}"/>
                  </a:ext>
                </a:extLst>
              </p:cNvPr>
              <p:cNvSpPr txBox="1"/>
              <p:nvPr/>
            </p:nvSpPr>
            <p:spPr>
              <a:xfrm>
                <a:off x="323582" y="5865610"/>
                <a:ext cx="19273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sr-Latn-RS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sr-Latn-RS" sz="3200" b="1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𝑫𝑭𝑪</m:t>
                    </m:r>
                  </m:oMath>
                </a14:m>
                <a:r>
                  <a:rPr lang="sr-Latn-RS" sz="3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P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B0F3A5C-B8A9-4102-970C-1D84DD32F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2" y="5865610"/>
                <a:ext cx="1927367" cy="584775"/>
              </a:xfrm>
              <a:prstGeom prst="rect">
                <a:avLst/>
              </a:prstGeom>
              <a:blipFill>
                <a:blip r:embed="rId7"/>
                <a:stretch>
                  <a:fillRect l="-7911" t="-13542" r="-5063" b="-3333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5CFA0AC-2E77-41CD-91BE-9ABD4CB2CBDD}"/>
                  </a:ext>
                </a:extLst>
              </p:cNvPr>
              <p:cNvSpPr/>
              <p:nvPr/>
            </p:nvSpPr>
            <p:spPr>
              <a:xfrm>
                <a:off x="1964522" y="5828092"/>
                <a:ext cx="1027845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320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 </m:t>
                      </m:r>
                      <m:r>
                        <a:rPr lang="sr-Latn-RS" sz="32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𝑮𝑭𝑩</m:t>
                      </m:r>
                    </m:oMath>
                  </m:oMathPara>
                </a14:m>
                <a:endParaRPr lang="sr-Latn-RS" sz="3200" baseline="-25000" dirty="0"/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5CFA0AC-2E77-41CD-91BE-9ABD4CB2CB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522" y="5828092"/>
                <a:ext cx="1027845" cy="573427"/>
              </a:xfrm>
              <a:prstGeom prst="rect">
                <a:avLst/>
              </a:prstGeom>
              <a:blipFill>
                <a:blip r:embed="rId8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92A2DE2-94E3-4E26-9253-3B2A8D93500C}"/>
              </a:ext>
            </a:extLst>
          </p:cNvPr>
          <p:cNvSpPr/>
          <p:nvPr/>
        </p:nvSpPr>
        <p:spPr>
          <a:xfrm>
            <a:off x="787318" y="350646"/>
            <a:ext cx="10877939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sr-Cyrl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Нацртај трапез </a:t>
            </a:r>
            <a:r>
              <a:rPr lang="sr-Latn-R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ABCD</a:t>
            </a:r>
            <a:r>
              <a:rPr lang="sr-Latn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sr-Cyrl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Тачка </a:t>
            </a:r>
            <a:r>
              <a:rPr lang="sr-Latn-R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F</a:t>
            </a:r>
            <a:r>
              <a:rPr lang="sr-Cyrl-R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је средиште крака </a:t>
            </a:r>
            <a:r>
              <a:rPr lang="sr-Latn-R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BC</a:t>
            </a:r>
            <a:r>
              <a:rPr lang="sr-Latn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.  </a:t>
            </a:r>
            <a:r>
              <a:rPr lang="sr-Cyrl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Тачка </a:t>
            </a:r>
            <a:r>
              <a:rPr lang="sr-Latn-R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sr-Latn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се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налази на пресеку праве одређене тачкама</a:t>
            </a:r>
            <a:r>
              <a:rPr lang="sr-Latn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D </a:t>
            </a:r>
            <a:r>
              <a:rPr lang="sr-Cyrl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и</a:t>
            </a:r>
            <a:r>
              <a:rPr lang="sr-Latn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Latn-R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F </a:t>
            </a:r>
            <a:r>
              <a:rPr lang="sr-Latn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и продужетка основице </a:t>
            </a:r>
            <a:r>
              <a:rPr lang="sr-Latn-RS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r>
              <a:rPr lang="sr-Latn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sr-Cyrl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sr-Latn-R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sr-Cyrl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Да ли на слици уочаваш подударне троуглове? Ако их уочаваш,</a:t>
            </a:r>
            <a:r>
              <a:rPr lang="sr-Latn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докажи њихову подударност.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01FB114-9C11-4F08-81C8-40E8E4AFD256}"/>
              </a:ext>
            </a:extLst>
          </p:cNvPr>
          <p:cNvSpPr/>
          <p:nvPr/>
        </p:nvSpPr>
        <p:spPr>
          <a:xfrm rot="3085101">
            <a:off x="1345592" y="1918255"/>
            <a:ext cx="340675" cy="313250"/>
          </a:xfrm>
          <a:prstGeom prst="arc">
            <a:avLst>
              <a:gd name="adj1" fmla="val 13920637"/>
              <a:gd name="adj2" fmla="val 116896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910BFA4F-BA88-4796-9672-FA874F40D027}"/>
              </a:ext>
            </a:extLst>
          </p:cNvPr>
          <p:cNvSpPr/>
          <p:nvPr/>
        </p:nvSpPr>
        <p:spPr>
          <a:xfrm rot="3085101">
            <a:off x="233001" y="2307418"/>
            <a:ext cx="340675" cy="313250"/>
          </a:xfrm>
          <a:prstGeom prst="arc">
            <a:avLst>
              <a:gd name="adj1" fmla="val 13920637"/>
              <a:gd name="adj2" fmla="val 116896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B35AFCC3-FEFD-4D12-A62D-649E3902C480}"/>
              </a:ext>
            </a:extLst>
          </p:cNvPr>
          <p:cNvSpPr/>
          <p:nvPr/>
        </p:nvSpPr>
        <p:spPr>
          <a:xfrm rot="3085101">
            <a:off x="233001" y="1926398"/>
            <a:ext cx="340675" cy="313250"/>
          </a:xfrm>
          <a:prstGeom prst="arc">
            <a:avLst>
              <a:gd name="adj1" fmla="val 13920637"/>
              <a:gd name="adj2" fmla="val 116896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D242B8BC-5359-4C81-A2C7-1D9917D38EC5}"/>
              </a:ext>
            </a:extLst>
          </p:cNvPr>
          <p:cNvSpPr/>
          <p:nvPr/>
        </p:nvSpPr>
        <p:spPr>
          <a:xfrm rot="3085101">
            <a:off x="1356430" y="2278842"/>
            <a:ext cx="340675" cy="313250"/>
          </a:xfrm>
          <a:prstGeom prst="arc">
            <a:avLst>
              <a:gd name="adj1" fmla="val 13920637"/>
              <a:gd name="adj2" fmla="val 116896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97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11" grpId="0"/>
      <p:bldP spid="12" grpId="0"/>
      <p:bldP spid="13" grpId="0"/>
      <p:bldP spid="14" grpId="0"/>
      <p:bldP spid="15" grpId="0"/>
      <p:bldP spid="16" grpId="0"/>
      <p:bldP spid="39" grpId="0" animBg="1"/>
      <p:bldP spid="47" grpId="0"/>
      <p:bldP spid="60" grpId="0"/>
      <p:bldP spid="80" grpId="0"/>
      <p:bldP spid="6" grpId="0" animBg="1"/>
      <p:bldP spid="1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0AEED179-AD34-4522-81CC-217843FB033C}"/>
              </a:ext>
            </a:extLst>
          </p:cNvPr>
          <p:cNvGrpSpPr/>
          <p:nvPr/>
        </p:nvGrpSpPr>
        <p:grpSpPr>
          <a:xfrm>
            <a:off x="-550190" y="-655696"/>
            <a:ext cx="9864880" cy="3889984"/>
            <a:chOff x="-316347" y="322364"/>
            <a:chExt cx="8967234" cy="37825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0D3E33-025E-401B-BC3E-C4AE24400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57" b="89927" l="9993" r="9527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16347" y="322364"/>
              <a:ext cx="8967234" cy="3782576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1EEC3B-F0F8-4E2F-8831-3B2FD57FD109}"/>
                </a:ext>
              </a:extLst>
            </p:cNvPr>
            <p:cNvSpPr txBox="1"/>
            <p:nvPr/>
          </p:nvSpPr>
          <p:spPr>
            <a:xfrm>
              <a:off x="458307" y="3131042"/>
              <a:ext cx="645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А</a:t>
              </a:r>
              <a:endParaRPr lang="sr-Latn-RS" sz="2000" b="1" i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6A1BA1-E887-47E1-9879-BF5F710EF907}"/>
                </a:ext>
              </a:extLst>
            </p:cNvPr>
            <p:cNvSpPr txBox="1"/>
            <p:nvPr/>
          </p:nvSpPr>
          <p:spPr>
            <a:xfrm>
              <a:off x="5823863" y="3148294"/>
              <a:ext cx="365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89E499-E4F9-4CAE-9FCD-6AAD7B2931AE}"/>
                </a:ext>
              </a:extLst>
            </p:cNvPr>
            <p:cNvSpPr txBox="1"/>
            <p:nvPr/>
          </p:nvSpPr>
          <p:spPr>
            <a:xfrm>
              <a:off x="4753464" y="920882"/>
              <a:ext cx="3256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1A9109-908F-4669-BE98-3DFE11C17394}"/>
                </a:ext>
              </a:extLst>
            </p:cNvPr>
            <p:cNvSpPr txBox="1"/>
            <p:nvPr/>
          </p:nvSpPr>
          <p:spPr>
            <a:xfrm>
              <a:off x="2604317" y="920881"/>
              <a:ext cx="5703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F43322-9102-4DBF-8FF5-677B6A52EC92}"/>
                </a:ext>
              </a:extLst>
            </p:cNvPr>
            <p:cNvSpPr txBox="1"/>
            <p:nvPr/>
          </p:nvSpPr>
          <p:spPr>
            <a:xfrm>
              <a:off x="5339231" y="1856861"/>
              <a:ext cx="484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F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D6DF57-1B8A-4184-92BF-9ABDAEF33929}"/>
                </a:ext>
              </a:extLst>
            </p:cNvPr>
            <p:cNvSpPr txBox="1"/>
            <p:nvPr/>
          </p:nvSpPr>
          <p:spPr>
            <a:xfrm>
              <a:off x="7947693" y="3131042"/>
              <a:ext cx="3738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G</a:t>
              </a:r>
            </a:p>
          </p:txBody>
        </p:sp>
        <p:sp>
          <p:nvSpPr>
            <p:cNvPr id="10" name="Arrow: Curved Down 9">
              <a:extLst>
                <a:ext uri="{FF2B5EF4-FFF2-40B4-BE49-F238E27FC236}">
                  <a16:creationId xmlns:a16="http://schemas.microsoft.com/office/drawing/2014/main" id="{0D80B47C-77E3-420D-A640-A49D907897D8}"/>
                </a:ext>
              </a:extLst>
            </p:cNvPr>
            <p:cNvSpPr/>
            <p:nvPr/>
          </p:nvSpPr>
          <p:spPr>
            <a:xfrm rot="2555961">
              <a:off x="5440782" y="1190815"/>
              <a:ext cx="1373194" cy="1022565"/>
            </a:xfrm>
            <a:prstGeom prst="curvedDownArrow">
              <a:avLst>
                <a:gd name="adj1" fmla="val 25000"/>
                <a:gd name="adj2" fmla="val 49340"/>
                <a:gd name="adj3" fmla="val 23996"/>
              </a:avLst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CC9D21-AB96-46D9-8D8E-3D901F24A236}"/>
                  </a:ext>
                </a:extLst>
              </p:cNvPr>
              <p:cNvSpPr txBox="1"/>
              <p:nvPr/>
            </p:nvSpPr>
            <p:spPr>
              <a:xfrm>
                <a:off x="6447509" y="3576376"/>
                <a:ext cx="5009785" cy="79900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14:m>
                  <m:oMath xmlns:m="http://schemas.openxmlformats.org/officeDocument/2006/math">
                    <m:r>
                      <a:rPr lang="sr-Latn-RS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r>
                      <a:rPr lang="sr-Latn-RS" sz="32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𝑨𝑮𝑫</m:t>
                    </m:r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+ 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sr-Cyrl-RS" sz="3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sr-Latn-R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sr-Latn-RS" sz="3200" b="1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ABCD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CC9D21-AB96-46D9-8D8E-3D901F24A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509" y="3576376"/>
                <a:ext cx="5009785" cy="799001"/>
              </a:xfrm>
              <a:prstGeom prst="rect">
                <a:avLst/>
              </a:prstGeom>
              <a:blipFill>
                <a:blip r:embed="rId4"/>
                <a:stretch>
                  <a:fillRect l="-3163" b="-9091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21331D7-E952-4199-859E-325CF4ED28E5}"/>
              </a:ext>
            </a:extLst>
          </p:cNvPr>
          <p:cNvGrpSpPr/>
          <p:nvPr/>
        </p:nvGrpSpPr>
        <p:grpSpPr>
          <a:xfrm>
            <a:off x="388799" y="2797385"/>
            <a:ext cx="8459998" cy="3151847"/>
            <a:chOff x="300356" y="3161068"/>
            <a:chExt cx="8459998" cy="315184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91104AC-60BB-4410-A7CC-78261EE195AA}"/>
                </a:ext>
              </a:extLst>
            </p:cNvPr>
            <p:cNvGrpSpPr/>
            <p:nvPr/>
          </p:nvGrpSpPr>
          <p:grpSpPr>
            <a:xfrm>
              <a:off x="300356" y="3161068"/>
              <a:ext cx="8459998" cy="3151847"/>
              <a:chOff x="123329" y="3161658"/>
              <a:chExt cx="8855344" cy="343249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CC1DA71-6F48-4135-AA4D-FD7A33501F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329" y="3516655"/>
                <a:ext cx="8842729" cy="3077502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4343331-D29A-46D5-B9A5-96522E594279}"/>
                  </a:ext>
                </a:extLst>
              </p:cNvPr>
              <p:cNvSpPr/>
              <p:nvPr/>
            </p:nvSpPr>
            <p:spPr>
              <a:xfrm flipH="1">
                <a:off x="178320" y="6062669"/>
                <a:ext cx="365760" cy="4357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Cyrl-RS" sz="20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А</a:t>
                </a:r>
                <a:endParaRPr lang="sr-Latn-R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778B370-533E-47B2-80D0-957ACE8A20D2}"/>
                  </a:ext>
                </a:extLst>
              </p:cNvPr>
              <p:cNvSpPr/>
              <p:nvPr/>
            </p:nvSpPr>
            <p:spPr>
              <a:xfrm>
                <a:off x="6198112" y="6062669"/>
                <a:ext cx="354375" cy="4357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RS" sz="20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63AEA9-BD2A-42D1-B6B6-A7F9EE060CBD}"/>
                  </a:ext>
                </a:extLst>
              </p:cNvPr>
              <p:cNvSpPr/>
              <p:nvPr/>
            </p:nvSpPr>
            <p:spPr>
              <a:xfrm>
                <a:off x="8624298" y="6062669"/>
                <a:ext cx="354375" cy="4357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Latn-RS" sz="20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E69CC9-BA82-4BA9-8C8E-38180F0B19E3}"/>
                  </a:ext>
                </a:extLst>
              </p:cNvPr>
              <p:cNvSpPr txBox="1"/>
              <p:nvPr/>
            </p:nvSpPr>
            <p:spPr>
              <a:xfrm>
                <a:off x="2096024" y="3161658"/>
                <a:ext cx="3257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sr-Latn-R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E0E79-A95B-4A64-98DC-09461CF9A072}"/>
                </a:ext>
              </a:extLst>
            </p:cNvPr>
            <p:cNvSpPr txBox="1"/>
            <p:nvPr/>
          </p:nvSpPr>
          <p:spPr>
            <a:xfrm>
              <a:off x="2685492" y="3295086"/>
              <a:ext cx="580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000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D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990803-F6AD-4ED7-867B-55A09BC551EC}"/>
              </a:ext>
            </a:extLst>
          </p:cNvPr>
          <p:cNvGrpSpPr/>
          <p:nvPr/>
        </p:nvGrpSpPr>
        <p:grpSpPr>
          <a:xfrm>
            <a:off x="603148" y="5828596"/>
            <a:ext cx="5752477" cy="1023116"/>
            <a:chOff x="3358903" y="4706742"/>
            <a:chExt cx="5406504" cy="1246722"/>
          </a:xfrm>
        </p:grpSpPr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958C4EB7-37EC-4946-A166-6326589E6A72}"/>
                </a:ext>
              </a:extLst>
            </p:cNvPr>
            <p:cNvSpPr/>
            <p:nvPr/>
          </p:nvSpPr>
          <p:spPr>
            <a:xfrm rot="16200000">
              <a:off x="5762642" y="2303003"/>
              <a:ext cx="599025" cy="5406504"/>
            </a:xfrm>
            <a:prstGeom prst="leftBrace">
              <a:avLst>
                <a:gd name="adj1" fmla="val 42940"/>
                <a:gd name="adj2" fmla="val 50164"/>
              </a:avLst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10B2C79-36D2-4712-883A-80DE7D92605B}"/>
                </a:ext>
              </a:extLst>
            </p:cNvPr>
            <p:cNvSpPr txBox="1"/>
            <p:nvPr/>
          </p:nvSpPr>
          <p:spPr>
            <a:xfrm>
              <a:off x="5860358" y="5390900"/>
              <a:ext cx="471283" cy="5625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r-Cyrl-RS" sz="20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sr-Latn-RS" sz="2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3E309E-BF1D-403B-B838-F931D2B28E84}"/>
              </a:ext>
            </a:extLst>
          </p:cNvPr>
          <p:cNvGrpSpPr/>
          <p:nvPr/>
        </p:nvGrpSpPr>
        <p:grpSpPr>
          <a:xfrm>
            <a:off x="6355625" y="5801767"/>
            <a:ext cx="2358069" cy="994128"/>
            <a:chOff x="8832010" y="4598999"/>
            <a:chExt cx="2139519" cy="994128"/>
          </a:xfrm>
        </p:grpSpPr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272B23C5-C025-47E3-8AAA-E095B019AC62}"/>
                </a:ext>
              </a:extLst>
            </p:cNvPr>
            <p:cNvSpPr/>
            <p:nvPr/>
          </p:nvSpPr>
          <p:spPr>
            <a:xfrm rot="5400000">
              <a:off x="9701715" y="3729294"/>
              <a:ext cx="400109" cy="2139519"/>
            </a:xfrm>
            <a:prstGeom prst="rightBrace">
              <a:avLst>
                <a:gd name="adj1" fmla="val 32740"/>
                <a:gd name="adj2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224991-29B2-494A-B455-75D26379B233}"/>
                </a:ext>
              </a:extLst>
            </p:cNvPr>
            <p:cNvSpPr txBox="1"/>
            <p:nvPr/>
          </p:nvSpPr>
          <p:spPr>
            <a:xfrm>
              <a:off x="9742718" y="5131462"/>
              <a:ext cx="3532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r-Latn-R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E0AF812-38BD-4303-A575-7112D05E3878}"/>
                  </a:ext>
                </a:extLst>
              </p:cNvPr>
              <p:cNvSpPr/>
              <p:nvPr/>
            </p:nvSpPr>
            <p:spPr>
              <a:xfrm>
                <a:off x="2584611" y="4329967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sr-Latn-R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E0AF812-38BD-4303-A575-7112D05E3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611" y="4329967"/>
                <a:ext cx="43037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D10ACA0-A839-4EA2-BA5A-6238E58585CE}"/>
              </a:ext>
            </a:extLst>
          </p:cNvPr>
          <p:cNvGrpSpPr/>
          <p:nvPr/>
        </p:nvGrpSpPr>
        <p:grpSpPr>
          <a:xfrm>
            <a:off x="441335" y="2648076"/>
            <a:ext cx="5965064" cy="656847"/>
            <a:chOff x="3237054" y="4579221"/>
            <a:chExt cx="5406504" cy="1556020"/>
          </a:xfrm>
        </p:grpSpPr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23D3CFE1-9C27-451D-AF8A-D5C3178862EB}"/>
                </a:ext>
              </a:extLst>
            </p:cNvPr>
            <p:cNvSpPr/>
            <p:nvPr/>
          </p:nvSpPr>
          <p:spPr>
            <a:xfrm rot="16200000">
              <a:off x="5640793" y="2175482"/>
              <a:ext cx="599025" cy="5406504"/>
            </a:xfrm>
            <a:prstGeom prst="leftBrace">
              <a:avLst>
                <a:gd name="adj1" fmla="val 42940"/>
                <a:gd name="adj2" fmla="val 50164"/>
              </a:avLst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E526AA-BD91-4C51-B837-28A56291D542}"/>
                </a:ext>
              </a:extLst>
            </p:cNvPr>
            <p:cNvSpPr txBox="1"/>
            <p:nvPr/>
          </p:nvSpPr>
          <p:spPr>
            <a:xfrm>
              <a:off x="5853125" y="5041592"/>
              <a:ext cx="495237" cy="10936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r-Cyrl-RS" sz="2400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sr-Latn-RS" sz="2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32" name="Right Brace 31">
            <a:extLst>
              <a:ext uri="{FF2B5EF4-FFF2-40B4-BE49-F238E27FC236}">
                <a16:creationId xmlns:a16="http://schemas.microsoft.com/office/drawing/2014/main" id="{B7CADB26-78D3-4696-9042-A52BF97B362C}"/>
              </a:ext>
            </a:extLst>
          </p:cNvPr>
          <p:cNvSpPr/>
          <p:nvPr/>
        </p:nvSpPr>
        <p:spPr>
          <a:xfrm rot="5400000">
            <a:off x="7441906" y="1612572"/>
            <a:ext cx="236284" cy="2307293"/>
          </a:xfrm>
          <a:prstGeom prst="rightBrace">
            <a:avLst>
              <a:gd name="adj1" fmla="val 57094"/>
              <a:gd name="adj2" fmla="val 5114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E90058-C609-4B7A-9BF2-2A3CB42CEB6C}"/>
              </a:ext>
            </a:extLst>
          </p:cNvPr>
          <p:cNvSpPr txBox="1"/>
          <p:nvPr/>
        </p:nvSpPr>
        <p:spPr>
          <a:xfrm>
            <a:off x="7359361" y="3024825"/>
            <a:ext cx="3893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B855206-FF06-4968-AD06-1C8671DC1CEF}"/>
                  </a:ext>
                </a:extLst>
              </p:cNvPr>
              <p:cNvSpPr/>
              <p:nvPr/>
            </p:nvSpPr>
            <p:spPr>
              <a:xfrm>
                <a:off x="2438008" y="1209960"/>
                <a:ext cx="4303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R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sr-Latn-R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B855206-FF06-4968-AD06-1C8671DC1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008" y="1209960"/>
                <a:ext cx="43037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9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32" grpId="0" animBg="1"/>
      <p:bldP spid="3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928FFA-0608-4283-A067-1A34C9305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980" b="79855" l="9075" r="9530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4046" y="1226359"/>
            <a:ext cx="8967234" cy="3782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F11C8-3FE9-4585-8C00-078BF7C0F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1679" y="1679382"/>
            <a:ext cx="8967234" cy="378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931DA6-4649-4072-AAA8-81C749587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377934" y="648662"/>
            <a:ext cx="9253436" cy="3838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A003CF-B817-4DEF-95C2-32ACDB2C5A75}"/>
              </a:ext>
            </a:extLst>
          </p:cNvPr>
          <p:cNvSpPr txBox="1"/>
          <p:nvPr/>
        </p:nvSpPr>
        <p:spPr>
          <a:xfrm>
            <a:off x="1229868" y="4290218"/>
            <a:ext cx="9912096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Површина трапеза једнака је производу половине збира дужина основица и дужине висине. </a:t>
            </a:r>
            <a:endParaRPr lang="sr-Latn-R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C832C77-FEA9-430E-85DF-2B5A2FF8E627}"/>
                  </a:ext>
                </a:extLst>
              </p:cNvPr>
              <p:cNvSpPr/>
              <p:nvPr/>
            </p:nvSpPr>
            <p:spPr>
              <a:xfrm>
                <a:off x="4026772" y="5480749"/>
                <a:ext cx="3461782" cy="1140505"/>
              </a:xfrm>
              <a:prstGeom prst="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sr-Latn-R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sr-Latn-R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sr-Latn-RS" sz="36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Latn-R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sr-Latn-R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sr-Latn-R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sr-Latn-R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+ </m:t>
                          </m:r>
                          <m:r>
                            <a:rPr lang="sr-Latn-R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sr-Latn-R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sr-Latn-R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r-Latn-R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sr-Latn-R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sr-Latn-R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sr-Latn-RS" sz="3600" b="1" i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C832C77-FEA9-430E-85DF-2B5A2FF8E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772" y="5480749"/>
                <a:ext cx="3461782" cy="114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3AC60-40EB-40CD-8C36-68BCB7AB9839}"/>
                  </a:ext>
                </a:extLst>
              </p:cNvPr>
              <p:cNvSpPr txBox="1"/>
              <p:nvPr/>
            </p:nvSpPr>
            <p:spPr>
              <a:xfrm>
                <a:off x="873252" y="215018"/>
                <a:ext cx="10625328" cy="156966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r-Cyrl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Површина трапеза једнака је производу дужине средње линије трапеза и дужине висине.</a:t>
                </a:r>
              </a:p>
              <a:p>
                <a:pPr algn="ctr"/>
                <a:r>
                  <a:rPr lang="sr-Latn-RS" sz="32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sr-Latn-R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sr-Latn-R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sr-Latn-RS" sz="32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endParaRPr lang="sr-Latn-R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F3AC60-40EB-40CD-8C36-68BCB7AB9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52" y="215018"/>
                <a:ext cx="10625328" cy="156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47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2389</TotalTime>
  <Words>1018</Words>
  <Application>Microsoft Office PowerPoint</Application>
  <PresentationFormat>Widescreen</PresentationFormat>
  <Paragraphs>264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AcadEref</vt:lpstr>
      <vt:lpstr>Arial</vt:lpstr>
      <vt:lpstr>Calibri</vt:lpstr>
      <vt:lpstr>Calibri Light</vt:lpstr>
      <vt:lpstr>Cambria Math</vt:lpstr>
      <vt:lpstr>Times New Roman</vt:lpstr>
      <vt:lpstr>Office Theme</vt:lpstr>
      <vt:lpstr>ШЕСТИ  РАЗРЕД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СЕДМИ РАЗРЕД</dc:title>
  <dc:creator>Milanovic</dc:creator>
  <cp:lastModifiedBy>Milanovic</cp:lastModifiedBy>
  <cp:revision>473</cp:revision>
  <dcterms:created xsi:type="dcterms:W3CDTF">2020-05-02T15:31:08Z</dcterms:created>
  <dcterms:modified xsi:type="dcterms:W3CDTF">2020-05-24T09:53:43Z</dcterms:modified>
</cp:coreProperties>
</file>